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1" r:id="rId2"/>
    <p:sldId id="262" r:id="rId3"/>
    <p:sldId id="263" r:id="rId4"/>
    <p:sldId id="264" r:id="rId5"/>
    <p:sldId id="266" r:id="rId6"/>
    <p:sldId id="267" r:id="rId7"/>
    <p:sldId id="268" r:id="rId8"/>
    <p:sldId id="269" r:id="rId9"/>
    <p:sldId id="271" r:id="rId10"/>
    <p:sldId id="270" r:id="rId11"/>
    <p:sldId id="273" r:id="rId12"/>
    <p:sldId id="274" r:id="rId13"/>
    <p:sldId id="277" r:id="rId14"/>
    <p:sldId id="278" r:id="rId15"/>
    <p:sldId id="279" r:id="rId16"/>
    <p:sldId id="281" r:id="rId17"/>
    <p:sldId id="283" r:id="rId18"/>
    <p:sldId id="285" r:id="rId19"/>
    <p:sldId id="28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246" autoAdjust="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228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9771C-5E6F-4B5C-A48A-C14A1ACBEAD5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9E5CA-2D2B-4C97-89A1-F898952D96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3222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0F1ED-BF75-4D98-888E-7AE3FC07EEC0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2589A-0E59-4AF5-84CB-4A62A6B5ED6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704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2589A-0E59-4AF5-84CB-4A62A6B5ED64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60503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6168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4625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0018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0736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52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9427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6717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3811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319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7408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6184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16582-AA1A-44CC-B568-E10043908F3D}" type="datetimeFigureOut">
              <a:rPr lang="ru-RU" smtClean="0"/>
              <a:pPr/>
              <a:t>28.04.2021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3FBB5-2316-4203-84D3-0E3D8843D2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6002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дрей\Desktop\fon-dlya-prezentacii-po-literature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ндрей\Desktop\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5305425" cy="54578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1484784"/>
            <a:ext cx="34563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Михаил Юрьевич Лермонтов 1814-1841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андрей\AppData\Local\Microsoft\Windows\Temporary Internet Files\Content.IE5\C85PNEW3\Лермонтов_-_Пятигорск._масло,_1837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6001">
            <a:off x="5498620" y="4939566"/>
            <a:ext cx="3341037" cy="16548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371600" y="5733256"/>
            <a:ext cx="6400800" cy="93610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Презентацию составила: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Герасимова Н.А.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3818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дрей\Desktop\fon-dlya-prezentacii-po-literature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андрей\Desktop\18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200800" cy="36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13724705"/>
              </p:ext>
            </p:extLst>
          </p:nvPr>
        </p:nvGraphicFramePr>
        <p:xfrm>
          <a:off x="251520" y="4869160"/>
          <a:ext cx="3602736" cy="713232"/>
        </p:xfrm>
        <a:graphic>
          <a:graphicData uri="http://schemas.openxmlformats.org/drawingml/2006/table">
            <a:tbl>
              <a:tblPr/>
              <a:tblGrid>
                <a:gridCol w="3602736"/>
              </a:tblGrid>
              <a:tr h="7132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  <a:hlinkClick r:id="rId4" action="ppaction://hlinksldjump"/>
                        </a:rPr>
                        <a:t>Биография М. Ю. Лермонтова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2436623"/>
              </p:ext>
            </p:extLst>
          </p:nvPr>
        </p:nvGraphicFramePr>
        <p:xfrm>
          <a:off x="5303520" y="4864608"/>
          <a:ext cx="3575304" cy="749808"/>
        </p:xfrm>
        <a:graphic>
          <a:graphicData uri="http://schemas.openxmlformats.org/drawingml/2006/table">
            <a:tbl>
              <a:tblPr/>
              <a:tblGrid>
                <a:gridCol w="3575304"/>
              </a:tblGrid>
              <a:tr h="74980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  <a:hlinkClick r:id="" action="ppaction://noaction"/>
                        </a:rPr>
                        <a:t>Литературное творчество         М.Ю.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  <a:hlinkClick r:id="" action="ppaction://noaction"/>
                        </a:rPr>
                        <a:t> Лермонтова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84823918"/>
              </p:ext>
            </p:extLst>
          </p:nvPr>
        </p:nvGraphicFramePr>
        <p:xfrm>
          <a:off x="1691680" y="6007608"/>
          <a:ext cx="5733248" cy="521208"/>
        </p:xfrm>
        <a:graphic>
          <a:graphicData uri="http://schemas.openxmlformats.org/drawingml/2006/table">
            <a:tbl>
              <a:tblPr/>
              <a:tblGrid>
                <a:gridCol w="5733248"/>
              </a:tblGrid>
              <a:tr h="52120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  <a:hlinkClick r:id="rId5" action="ppaction://hlinksldjump"/>
                        </a:rPr>
                        <a:t>Викторина по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  <a:hlinkClick r:id="rId5" action="ppaction://hlinksldjump"/>
                        </a:rPr>
                        <a:t> творчеству М.Ю. Лермонтова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Управляющая кнопка: домой 5">
            <a:hlinkClick r:id="" action="ppaction://noaction" highlightClick="1"/>
          </p:cNvPr>
          <p:cNvSpPr/>
          <p:nvPr/>
        </p:nvSpPr>
        <p:spPr>
          <a:xfrm>
            <a:off x="8388424" y="6309320"/>
            <a:ext cx="504056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44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дрей\Desktop\fon-dlya-prezentacii-po-literature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андрей\Desktop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40" y="548680"/>
            <a:ext cx="4019600" cy="46124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андрей\Desktop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8" y="548680"/>
            <a:ext cx="3990560" cy="4617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5589240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Михаил Юрьевич Лермонтов родился 3 (15) октября 1814 года в семье армейского капитана Юрия Петровича Лермонтова (1787-1831) и Марии Михайловны Лермонтовой (1795-1817) (урожденной Арсеньевой). Юрий Петрович пленил богатую невесту внешней красотой и редким добродушием. Мария Михайловна вышла замуж за Юрия Петровича, несмотря на протесты своей матери. Брак был неравным и несчастливым, мальчик рос в обстановке семейных несогласий.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99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дрей\Desktop\fon-dlya-prezentacii-po-literature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509120"/>
            <a:ext cx="8640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В 1817 году от чахотки умирает мать Лермонтова. Смутно помнил 3-летний мальчик ласковые руки и слабый голосок матери, напевавшей ему грустную песню. Семейные отношения с её смертью ещё более обострились. Отец должен был отказаться от сына, чтобы сохранить ему наследство: таково было требование бабушки. Лермонтов любил и бабушку и отца. Оставшись на попечение бабушки, благодарный ей за её любовь к нему, он не мог, однако, не думать об отце.</a:t>
            </a:r>
            <a:endParaRPr lang="ru-RU" dirty="0"/>
          </a:p>
        </p:txBody>
      </p:sp>
      <p:pic>
        <p:nvPicPr>
          <p:cNvPr id="5122" name="Picture 2" descr="C:\Users\андрей\Desktop\a862014b2ea2d8117c4bc8adef7fd6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2865528" cy="3909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ндрей\Desktop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48679"/>
            <a:ext cx="3126269" cy="3909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5982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8064" y="692696"/>
            <a:ext cx="325937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Лермонтов воспитывался у бабушки в имении Тарханы Пензенской губернии. Получил прекрасное домашнее образование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детства прекрасно владел французским и немецким языком, хорошо рисовал и лепил, учился музыке (играл на флейте, фортепиано и скрипке)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student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360040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student\Рабочий стол\2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564904"/>
            <a:ext cx="352839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student\Рабочий стол\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869160"/>
            <a:ext cx="216024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3600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С 1827 года Лермонтов живет в Москве. Он обучается в Московском университетском благородном пансионе (сентябрь 1828 года – март 1830 года), позднее в Московском университете (сентябрь 1830 года – июнь 1832 года) на нравственно-политическом, а затем на словесном отделении.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student\Рабочий стол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268760"/>
            <a:ext cx="4680520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86409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 1832 году Лермонтов поступает в Школу гвардейских подпрапорщиков и кавалерийских юнкеров. В 1834 году Лермонтов был произведен в корнеты лейб-гвардии Гусарского полка и отправлен служить в Царское Село. Такое место службы давало Лермонтову возможность часто наведываться в Петербург то на бал, то на премьеру, то на маскарад.  Лермонтов вступил в большой свет.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student\Рабочий стол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068960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student\Рабочий стол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420888"/>
            <a:ext cx="3960440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За стихотворение «Смерть Поэта» (1837) корнет Лермонтов был переведен прапорщиком в Нижегородский драгунский полк, действовавший на Кавказе. Поэт отправляется в изгнание. В середине января </a:t>
            </a:r>
            <a:r>
              <a:rPr lang="ru-RU" dirty="0"/>
              <a:t>1838 </a:t>
            </a:r>
            <a:r>
              <a:rPr lang="ru-RU" dirty="0" smtClean="0"/>
              <a:t>года Лермонтов </a:t>
            </a:r>
            <a:r>
              <a:rPr lang="ru-RU" dirty="0"/>
              <a:t>возвращается в Петербург.</a:t>
            </a:r>
          </a:p>
        </p:txBody>
      </p:sp>
      <p:pic>
        <p:nvPicPr>
          <p:cNvPr id="4098" name="Picture 2" descr="C:\Documents and Settings\student\Рабочий стол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7200800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640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В феврале 1840 на балу у графини </a:t>
            </a:r>
            <a:r>
              <a:rPr lang="ru-RU" dirty="0" err="1" smtClean="0"/>
              <a:t>Лаваль</a:t>
            </a:r>
            <a:r>
              <a:rPr lang="ru-RU" dirty="0" smtClean="0"/>
              <a:t> у Лермонтова произошло столкновение с сыном французского посланника Эрнестом </a:t>
            </a:r>
            <a:r>
              <a:rPr lang="ru-RU" dirty="0" err="1" smtClean="0"/>
              <a:t>Барантом</a:t>
            </a:r>
            <a:r>
              <a:rPr lang="ru-RU" dirty="0" smtClean="0"/>
              <a:t> из-за Марии Алексеевны Щербатовой, которой были увлечены оба. 18 февраля состоялась дуэль, окончившаяся примирением. Лермонтов тем не менее был предан военному суду</a:t>
            </a:r>
            <a:r>
              <a:rPr lang="ru-RU" dirty="0"/>
              <a:t> В апреле 1840 был отдан приказ о переводе поэта в </a:t>
            </a:r>
            <a:r>
              <a:rPr lang="ru-RU" dirty="0" err="1"/>
              <a:t>Тенгинский</a:t>
            </a:r>
            <a:r>
              <a:rPr lang="ru-RU" dirty="0"/>
              <a:t> пехотный полк в действующую армию на Кавказ.</a:t>
            </a:r>
          </a:p>
        </p:txBody>
      </p:sp>
      <p:pic>
        <p:nvPicPr>
          <p:cNvPr id="1026" name="Picture 2" descr="C:\Users\андрей\Desktop\scherbatova_m_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48880"/>
            <a:ext cx="2952328" cy="37444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593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52120" y="620688"/>
            <a:ext cx="32403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Возвращаясь на Кавказ, Лермонтов задерживается в Пятигорске для лечения на минеральных водах. Там встречается с Николаем Мартыновым. Острая шутка поэта, которая правда не задевала чести Мартынова,  спровоцировала дуэль.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27 июля 1841 года у подножия горы Машук состоялся поединок. Расстояние между противниками было 6 шагов. Лермонтов направил пистолет вверх и выстрелил – по правилам это был знак примирения, и противник не имел права стрелять. Однако Мартынов выстрелил поэту прямо в грудь.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student\Рабочий стол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924944"/>
            <a:ext cx="5544616" cy="3743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Documents and Settings\student\Рабочий стол\1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48680"/>
            <a:ext cx="3600400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/>
              <a:t>           «</a:t>
            </a:r>
            <a:r>
              <a:rPr lang="ru-RU" i="1" dirty="0"/>
              <a:t>Мартынов выстрелил так метко, что Лермонтов упал, — </a:t>
            </a:r>
            <a:r>
              <a:rPr lang="ru-RU" dirty="0"/>
              <a:t>рассказывал князь Васильчиков, бывший при этом</a:t>
            </a:r>
            <a:r>
              <a:rPr lang="ru-RU" i="1" dirty="0"/>
              <a:t>, — как будто его скосило на месте, не сделав движения, ни назад, ни вперёд. Пуля пробила его сердце и лёгкие. Буря грохотала и скорбно выла, гром оглушительно гремел, и молния ослепительно сверкала».</a:t>
            </a:r>
            <a:endParaRPr lang="ru-RU" dirty="0"/>
          </a:p>
        </p:txBody>
      </p:sp>
      <p:pic>
        <p:nvPicPr>
          <p:cNvPr id="3074" name="Picture 2" descr="C:\Users\андрей\Desktop\duel.-18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88840"/>
            <a:ext cx="7416824" cy="432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0796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5689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Похороны Лермонтова состоялись 17 июля (29 июля) 1841 года на старом пятигорском кладбище.  Проводить его в последний путь пришло большое количество людей: жители Пятигорска, отдыхающие, друзья и близкие Лермонтова.</a:t>
            </a:r>
            <a:r>
              <a:rPr lang="ru-RU" dirty="0"/>
              <a:t> После погребения бабушка поэта Е. А. Арсеньева настояла на том, чтобы прах внука перевезли в семейную усыпальницу села Тарханы. Там и построено родовое поместье семьи Лермонтовых-Арсеньевых. Выходит, что могила Лермонтова находится в двух городах. Конечно, официально останки поэта лежит в поместье. </a:t>
            </a:r>
            <a:r>
              <a:rPr lang="ru-RU" dirty="0" smtClean="0"/>
              <a:t>Весной </a:t>
            </a:r>
            <a:r>
              <a:rPr lang="ru-RU" dirty="0"/>
              <a:t>1842 года поэт был похоронен у себя на родине. </a:t>
            </a:r>
            <a:r>
              <a:rPr lang="ru-RU" dirty="0" smtClean="0"/>
              <a:t>В </a:t>
            </a:r>
            <a:r>
              <a:rPr lang="ru-RU" dirty="0"/>
              <a:t>1843 году Е. А. Арсеньева построила часовню над могилами своих родных. Она умерла в 16 ноября 1845 года в возрасте 73 лет. На склоне лет она осталась одна и пережила всех родственников. </a:t>
            </a:r>
          </a:p>
        </p:txBody>
      </p:sp>
      <p:pic>
        <p:nvPicPr>
          <p:cNvPr id="4099" name="Picture 3" descr="C:\Users\андрей\Desktop\tarhany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48157"/>
            <a:ext cx="5976664" cy="3212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244408" y="6165304"/>
            <a:ext cx="576064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702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Кто воспитывал М. Ю. Лермонтова?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6876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Мама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70892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Бабушка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14908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Отец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58924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Тётя</a:t>
            </a:r>
          </a:p>
        </p:txBody>
      </p:sp>
    </p:spTree>
    <p:extLst>
      <p:ext uri="{BB962C8B-B14F-4D97-AF65-F5344CB8AC3E}">
        <p14:creationId xmlns="" xmlns:p14="http://schemas.microsoft.com/office/powerpoint/2010/main" val="32968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какое учебное заведение поступил М.Ю. Лермонтов в 1830 году?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художественную школу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1840" y="306896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Московский университет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365104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Царскосельский лицей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58924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Петербургскую академию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31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 какого произведения к М.Ю. Лермонтову пришла популярность?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576064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«Парус»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171464"/>
            <a:ext cx="576064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«герой нашего времени»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598264"/>
            <a:ext cx="576064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«Маскарад»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805264"/>
            <a:ext cx="576064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«Смерть поэта»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466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какой причине М.Ю. Лермонтова отправили во вторую ссылку?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576064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Критика императора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0128" y="3140968"/>
            <a:ext cx="576064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Дуэль с сыном французского посла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0128" y="4365104"/>
            <a:ext cx="576064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Сатирический стих о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589240"/>
            <a:ext cx="576064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Побег из казармы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466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Где и как погиб М.Ю. Лермонтов?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тарханах от болезни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212976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бою при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валерике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376512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пятигорске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на дуэли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58924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горах под завалом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044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каком возрасте погиб М.Ю. Лермонтов?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6876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 лет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70892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26 лет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0136" y="414908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30 лет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589240"/>
            <a:ext cx="504056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37 лет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8316416" y="6309320"/>
            <a:ext cx="576064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102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ндрей\Desktop\7899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640960" cy="5760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8244408" y="6453336"/>
            <a:ext cx="576064" cy="36004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11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769</Words>
  <Application>Microsoft Office PowerPoint</Application>
  <PresentationFormat>Экран (4:3)</PresentationFormat>
  <Paragraphs>48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Надежда</cp:lastModifiedBy>
  <cp:revision>84</cp:revision>
  <dcterms:created xsi:type="dcterms:W3CDTF">2016-11-20T19:23:29Z</dcterms:created>
  <dcterms:modified xsi:type="dcterms:W3CDTF">2021-04-28T06:19:07Z</dcterms:modified>
</cp:coreProperties>
</file>