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7" r:id="rId5"/>
    <p:sldId id="268" r:id="rId6"/>
    <p:sldId id="269" r:id="rId7"/>
    <p:sldId id="270" r:id="rId8"/>
    <p:sldId id="271" r:id="rId9"/>
    <p:sldId id="272" r:id="rId10"/>
    <p:sldId id="273" r:id="rId11"/>
    <p:sldId id="274" r:id="rId12"/>
    <p:sldId id="262" r:id="rId13"/>
    <p:sldId id="263" r:id="rId14"/>
    <p:sldId id="264" r:id="rId15"/>
    <p:sldId id="265" r:id="rId16"/>
    <p:sldId id="275" r:id="rId17"/>
    <p:sldId id="276" r:id="rId18"/>
    <p:sldId id="277" r:id="rId19"/>
    <p:sldId id="278" r:id="rId20"/>
    <p:sldId id="279"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0" d="100"/>
          <a:sy n="70" d="100"/>
        </p:scale>
        <p:origin x="-1152" y="-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30.04.2017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ru.wikipedia.org/wiki/%D0%9A%D0%BB%D0%B8%D0%BC%D0%B0%D1%82"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hyperlink" Target="http://&#1082;-&#1103;.&#1088;&#1092;/Portfolio/96/" TargetMode="External"/><Relationship Id="rId2" Type="http://schemas.openxmlformats.org/officeDocument/2006/relationships/hyperlink" Target="http://www.ooptlo.ru/" TargetMode="External"/><Relationship Id="rId1" Type="http://schemas.openxmlformats.org/officeDocument/2006/relationships/slideLayout" Target="../slideLayouts/slideLayout7.xml"/><Relationship Id="rId6" Type="http://schemas.openxmlformats.org/officeDocument/2006/relationships/hyperlink" Target="http://www.plantarium.ru/page/samples/taxon/12398.html" TargetMode="External"/><Relationship Id="rId5" Type="http://schemas.openxmlformats.org/officeDocument/2006/relationships/hyperlink" Target="http://www.naukaspb.ru/Red_books/LO3/len_obl3.html" TargetMode="External"/><Relationship Id="rId4" Type="http://schemas.openxmlformats.org/officeDocument/2006/relationships/hyperlink" Target="http://&#1082;-&#1103;.&#1088;&#1092;/Portfolio/1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6" name="Прямоугольник 5"/>
          <p:cNvSpPr/>
          <p:nvPr/>
        </p:nvSpPr>
        <p:spPr>
          <a:xfrm>
            <a:off x="1259632" y="332656"/>
            <a:ext cx="7200800" cy="707886"/>
          </a:xfrm>
          <a:prstGeom prst="rect">
            <a:avLst/>
          </a:prstGeom>
        </p:spPr>
        <p:txBody>
          <a:bodyPr wrap="square">
            <a:spAutoFit/>
          </a:bodyPr>
          <a:lstStyle/>
          <a:p>
            <a:pPr algn="ctr">
              <a:lnSpc>
                <a:spcPct val="100000"/>
              </a:lnSpc>
            </a:pPr>
            <a:r>
              <a:rPr lang="ru-RU" sz="2000" b="1" i="1" dirty="0" smtClean="0">
                <a:latin typeface="Constanta"/>
              </a:rPr>
              <a:t>ГКОУ  Ленинградской области </a:t>
            </a:r>
          </a:p>
          <a:p>
            <a:pPr algn="ctr">
              <a:lnSpc>
                <a:spcPct val="100000"/>
              </a:lnSpc>
            </a:pPr>
            <a:r>
              <a:rPr lang="ru-RU" sz="2000" b="1" i="1" dirty="0" smtClean="0">
                <a:latin typeface="Constanta"/>
              </a:rPr>
              <a:t>«</a:t>
            </a:r>
            <a:r>
              <a:rPr lang="ru-RU" sz="2000" b="1" i="1" dirty="0" err="1" smtClean="0">
                <a:latin typeface="Constanta"/>
              </a:rPr>
              <a:t>Подпорожская</a:t>
            </a:r>
            <a:r>
              <a:rPr lang="ru-RU" sz="2000" b="1" i="1" dirty="0" smtClean="0">
                <a:latin typeface="Constanta"/>
              </a:rPr>
              <a:t> школа-интернат»</a:t>
            </a:r>
            <a:endParaRPr lang="ru-RU" sz="2000" b="1" i="1" dirty="0">
              <a:latin typeface="Constanta"/>
            </a:endParaRPr>
          </a:p>
        </p:txBody>
      </p:sp>
      <p:sp>
        <p:nvSpPr>
          <p:cNvPr id="7" name="Прямоугольник 6"/>
          <p:cNvSpPr/>
          <p:nvPr/>
        </p:nvSpPr>
        <p:spPr>
          <a:xfrm>
            <a:off x="4355976" y="5877272"/>
            <a:ext cx="4572000" cy="707886"/>
          </a:xfrm>
          <a:prstGeom prst="rect">
            <a:avLst/>
          </a:prstGeom>
        </p:spPr>
        <p:txBody>
          <a:bodyPr>
            <a:spAutoFit/>
          </a:bodyPr>
          <a:lstStyle/>
          <a:p>
            <a:pPr algn="r"/>
            <a:r>
              <a:rPr lang="ru-RU" sz="2000" b="1" dirty="0" smtClean="0">
                <a:latin typeface="Times New Roman" pitchFamily="18" charset="0"/>
                <a:cs typeface="Times New Roman" pitchFamily="18" charset="0"/>
              </a:rPr>
              <a:t>Подготовила: учитель</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Соколова Елена Владимировна</a:t>
            </a:r>
            <a:endParaRPr lang="ru-RU" sz="2000" b="1" dirty="0"/>
          </a:p>
        </p:txBody>
      </p:sp>
      <p:sp>
        <p:nvSpPr>
          <p:cNvPr id="8" name="Прямоугольник 7"/>
          <p:cNvSpPr/>
          <p:nvPr/>
        </p:nvSpPr>
        <p:spPr>
          <a:xfrm>
            <a:off x="1" y="2060848"/>
            <a:ext cx="9144000" cy="286232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Constanta"/>
              </a:rPr>
              <a:t>Красная книга </a:t>
            </a:r>
          </a:p>
          <a:p>
            <a:pPr algn="ctr"/>
            <a:r>
              <a:rPr lang="ru-RU" sz="6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Constanta"/>
              </a:rPr>
              <a:t>Ленинградской области</a:t>
            </a:r>
            <a:endParaRPr lang="ru-RU"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Constant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6146" name="Picture 2" descr="C:\Users\дом\Documents\материал к урокам\география\Ленинградская область\красная книга Ленинградской области\raion-lenobl.gif"/>
          <p:cNvPicPr>
            <a:picLocks noChangeAspect="1" noChangeArrowheads="1"/>
          </p:cNvPicPr>
          <p:nvPr/>
        </p:nvPicPr>
        <p:blipFill>
          <a:blip r:embed="rId2" cstate="print"/>
          <a:srcRect/>
          <a:stretch>
            <a:fillRect/>
          </a:stretch>
        </p:blipFill>
        <p:spPr bwMode="auto">
          <a:xfrm>
            <a:off x="0" y="1268760"/>
            <a:ext cx="9144000" cy="5589240"/>
          </a:xfrm>
          <a:prstGeom prst="rect">
            <a:avLst/>
          </a:prstGeom>
          <a:noFill/>
        </p:spPr>
      </p:pic>
      <p:sp>
        <p:nvSpPr>
          <p:cNvPr id="7" name="Прямоугольник 6"/>
          <p:cNvSpPr/>
          <p:nvPr/>
        </p:nvSpPr>
        <p:spPr>
          <a:xfrm>
            <a:off x="179512" y="260648"/>
            <a:ext cx="8712968"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Ленинградская область</a:t>
            </a:r>
            <a:endParaRPr lang="ru-RU" sz="5400" b="1" i="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7170" name="Picture 2" descr="C:\Users\дом\Documents\материал к урокам\география\Ленинградская область\красная книга Ленинградской области\Northwestern_Russia_regions_(ru).png"/>
          <p:cNvPicPr>
            <a:picLocks noChangeAspect="1" noChangeArrowheads="1"/>
          </p:cNvPicPr>
          <p:nvPr/>
        </p:nvPicPr>
        <p:blipFill>
          <a:blip r:embed="rId2" cstate="print"/>
          <a:srcRect/>
          <a:stretch>
            <a:fillRect/>
          </a:stretch>
        </p:blipFill>
        <p:spPr bwMode="auto">
          <a:xfrm>
            <a:off x="0" y="3789040"/>
            <a:ext cx="5436096" cy="3068960"/>
          </a:xfrm>
          <a:prstGeom prst="rect">
            <a:avLst/>
          </a:prstGeom>
          <a:noFill/>
        </p:spPr>
      </p:pic>
      <p:sp>
        <p:nvSpPr>
          <p:cNvPr id="3" name="Прямоугольник 2"/>
          <p:cNvSpPr/>
          <p:nvPr/>
        </p:nvSpPr>
        <p:spPr>
          <a:xfrm>
            <a:off x="179512" y="188640"/>
            <a:ext cx="8784976" cy="3970318"/>
          </a:xfrm>
          <a:prstGeom prst="rect">
            <a:avLst/>
          </a:prstGeom>
        </p:spPr>
        <p:txBody>
          <a:bodyPr wrap="square">
            <a:spAutoFit/>
          </a:bodyPr>
          <a:lstStyle/>
          <a:p>
            <a:pPr lvl="0" indent="449263" fontAlgn="base">
              <a:spcBef>
                <a:spcPct val="0"/>
              </a:spcBef>
              <a:spcAft>
                <a:spcPct val="0"/>
              </a:spcAft>
            </a:pPr>
            <a:r>
              <a:rPr lang="ru-RU" sz="2800" b="1" dirty="0" err="1" smtClean="0">
                <a:latin typeface="Times New Roman" pitchFamily="18" charset="0"/>
                <a:cs typeface="Times New Roman" pitchFamily="18" charset="0"/>
              </a:rPr>
              <a:t>Ленингра́дская</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о́бласть</a:t>
            </a:r>
            <a:r>
              <a:rPr lang="ru-RU" sz="2800" b="1" dirty="0" smtClean="0">
                <a:latin typeface="Times New Roman" pitchFamily="18" charset="0"/>
                <a:cs typeface="Times New Roman" pitchFamily="18" charset="0"/>
              </a:rPr>
              <a:t> расположена на северо-западе европейской части страны, целиком на территории </a:t>
            </a:r>
            <a:r>
              <a:rPr lang="ru-RU" sz="2800" b="1" dirty="0" err="1" smtClean="0">
                <a:latin typeface="Times New Roman" pitchFamily="18" charset="0"/>
                <a:cs typeface="Times New Roman" pitchFamily="18" charset="0"/>
              </a:rPr>
              <a:t>Восточно</a:t>
            </a:r>
            <a:r>
              <a:rPr lang="ru-RU" sz="2800" b="1" dirty="0" smtClean="0">
                <a:latin typeface="Times New Roman" pitchFamily="18" charset="0"/>
                <a:cs typeface="Times New Roman" pitchFamily="18" charset="0"/>
              </a:rPr>
              <a:t> - Европейской (Русской) равнины. </a:t>
            </a:r>
          </a:p>
          <a:p>
            <a:pPr lvl="0" indent="449263" fontAlgn="base">
              <a:spcBef>
                <a:spcPct val="0"/>
              </a:spcBef>
              <a:spcAft>
                <a:spcPct val="0"/>
              </a:spcAft>
            </a:pPr>
            <a:r>
              <a:rPr lang="ru-RU" sz="2800" dirty="0" smtClean="0">
                <a:solidFill>
                  <a:srgbClr val="000000"/>
                </a:solidFill>
                <a:latin typeface="Times New Roman" pitchFamily="18" charset="0"/>
                <a:ea typeface="Times New Roman" pitchFamily="18" charset="0"/>
                <a:cs typeface="Times New Roman" pitchFamily="18" charset="0"/>
              </a:rPr>
              <a:t>Особенности природы Ленинградской области проявляются и в климате. </a:t>
            </a:r>
            <a:r>
              <a:rPr lang="ru-RU" sz="2800" dirty="0" smtClean="0">
                <a:latin typeface="Times New Roman" pitchFamily="18" charset="0"/>
                <a:ea typeface="Times New Roman" pitchFamily="18" charset="0"/>
                <a:cs typeface="Times New Roman" pitchFamily="18" charset="0"/>
              </a:rPr>
              <a:t>Климат области атлантико-континентальный. </a:t>
            </a:r>
            <a:r>
              <a:rPr lang="ru-RU" sz="2800" dirty="0" smtClean="0">
                <a:solidFill>
                  <a:srgbClr val="000000"/>
                </a:solidFill>
                <a:latin typeface="Times New Roman" pitchFamily="18" charset="0"/>
                <a:ea typeface="Times New Roman" pitchFamily="18" charset="0"/>
                <a:cs typeface="Times New Roman" pitchFamily="18" charset="0"/>
              </a:rPr>
              <a:t>Здесь отмечается очень мягкая зима и довольно прохладное лето.  </a:t>
            </a:r>
          </a:p>
          <a:p>
            <a:endParaRPr lang="ru-RU" sz="2800" b="1" dirty="0">
              <a:latin typeface="Times New Roman" pitchFamily="18" charset="0"/>
              <a:cs typeface="Times New Roman" pitchFamily="18" charset="0"/>
            </a:endParaRPr>
          </a:p>
        </p:txBody>
      </p:sp>
      <p:sp>
        <p:nvSpPr>
          <p:cNvPr id="5" name="Прямоугольник 4"/>
          <p:cNvSpPr/>
          <p:nvPr/>
        </p:nvSpPr>
        <p:spPr>
          <a:xfrm>
            <a:off x="5076056" y="2852936"/>
            <a:ext cx="4572000" cy="2769989"/>
          </a:xfrm>
          <a:prstGeom prst="rect">
            <a:avLst/>
          </a:prstGeom>
        </p:spPr>
        <p:txBody>
          <a:bodyPr>
            <a:spAutoFit/>
          </a:bodyPr>
          <a:lstStyle/>
          <a:p>
            <a:pPr lvl="0" indent="449263" fontAlgn="base">
              <a:spcBef>
                <a:spcPct val="0"/>
              </a:spcBef>
              <a:spcAft>
                <a:spcPct val="0"/>
              </a:spcAft>
            </a:pPr>
            <a:endParaRPr lang="ru-RU" dirty="0" smtClean="0">
              <a:latin typeface="Arial" pitchFamily="34" charset="0"/>
              <a:ea typeface="Times New Roman" pitchFamily="18" charset="0"/>
              <a:cs typeface="Arial" pitchFamily="34" charset="0"/>
              <a:hlinkClick r:id="rId3" tooltip="Климат"/>
            </a:endParaRPr>
          </a:p>
          <a:p>
            <a:pPr lvl="0" indent="449263" fontAlgn="base">
              <a:spcBef>
                <a:spcPct val="0"/>
              </a:spcBef>
              <a:spcAft>
                <a:spcPct val="0"/>
              </a:spcAft>
            </a:pPr>
            <a:endParaRPr lang="ru-RU" dirty="0" smtClean="0">
              <a:latin typeface="Arial" pitchFamily="34" charset="0"/>
              <a:ea typeface="Times New Roman" pitchFamily="18" charset="0"/>
              <a:cs typeface="Arial" pitchFamily="34" charset="0"/>
              <a:hlinkClick r:id="rId3" tooltip="Климат"/>
            </a:endParaRPr>
          </a:p>
          <a:p>
            <a:pPr lvl="0" indent="449263" fontAlgn="base">
              <a:spcBef>
                <a:spcPct val="0"/>
              </a:spcBef>
              <a:spcAft>
                <a:spcPct val="0"/>
              </a:spcAft>
            </a:pPr>
            <a:endParaRPr lang="ru-RU" dirty="0" smtClean="0">
              <a:latin typeface="Arial" pitchFamily="34" charset="0"/>
              <a:ea typeface="Times New Roman" pitchFamily="18" charset="0"/>
              <a:cs typeface="Arial" pitchFamily="34" charset="0"/>
              <a:hlinkClick r:id="rId3" tooltip="Климат"/>
            </a:endParaRPr>
          </a:p>
          <a:p>
            <a:pPr lvl="0" indent="449263" fontAlgn="base">
              <a:spcBef>
                <a:spcPct val="0"/>
              </a:spcBef>
              <a:spcAft>
                <a:spcPct val="0"/>
              </a:spcAft>
            </a:pPr>
            <a:endParaRPr lang="ru-RU" sz="2400" dirty="0" smtClean="0">
              <a:latin typeface="Times New Roman" pitchFamily="18" charset="0"/>
              <a:ea typeface="Times New Roman" pitchFamily="18" charset="0"/>
              <a:cs typeface="Times New Roman" pitchFamily="18" charset="0"/>
            </a:endParaRPr>
          </a:p>
          <a:p>
            <a:pPr lvl="0" indent="449263" fontAlgn="base">
              <a:spcBef>
                <a:spcPct val="0"/>
              </a:spcBef>
              <a:spcAft>
                <a:spcPct val="0"/>
              </a:spcAft>
            </a:pPr>
            <a:r>
              <a:rPr lang="ru-RU" sz="2400" dirty="0" smtClean="0">
                <a:latin typeface="Times New Roman" pitchFamily="18" charset="0"/>
                <a:ea typeface="Times New Roman" pitchFamily="18" charset="0"/>
                <a:cs typeface="Times New Roman" pitchFamily="18" charset="0"/>
              </a:rPr>
              <a:t>Наиболее холодными </a:t>
            </a:r>
          </a:p>
          <a:p>
            <a:pPr lvl="0" indent="449263" fontAlgn="base">
              <a:spcBef>
                <a:spcPct val="0"/>
              </a:spcBef>
              <a:spcAft>
                <a:spcPct val="0"/>
              </a:spcAft>
            </a:pPr>
            <a:r>
              <a:rPr lang="ru-RU" sz="2400" dirty="0" smtClean="0">
                <a:latin typeface="Times New Roman" pitchFamily="18" charset="0"/>
                <a:ea typeface="Times New Roman" pitchFamily="18" charset="0"/>
                <a:cs typeface="Times New Roman" pitchFamily="18" charset="0"/>
              </a:rPr>
              <a:t>являются восточные </a:t>
            </a:r>
          </a:p>
          <a:p>
            <a:pPr lvl="0" indent="449263" fontAlgn="base">
              <a:spcBef>
                <a:spcPct val="0"/>
              </a:spcBef>
              <a:spcAft>
                <a:spcPct val="0"/>
              </a:spcAft>
            </a:pPr>
            <a:r>
              <a:rPr lang="ru-RU" sz="2400" dirty="0" smtClean="0">
                <a:latin typeface="Times New Roman" pitchFamily="18" charset="0"/>
                <a:ea typeface="Times New Roman" pitchFamily="18" charset="0"/>
                <a:cs typeface="Times New Roman" pitchFamily="18" charset="0"/>
              </a:rPr>
              <a:t>районы, наиболее </a:t>
            </a:r>
          </a:p>
          <a:p>
            <a:pPr lvl="0" indent="449263" fontAlgn="base">
              <a:spcBef>
                <a:spcPct val="0"/>
              </a:spcBef>
              <a:spcAft>
                <a:spcPct val="0"/>
              </a:spcAft>
            </a:pPr>
            <a:r>
              <a:rPr lang="ru-RU" sz="2400" dirty="0" smtClean="0">
                <a:latin typeface="Times New Roman" pitchFamily="18" charset="0"/>
                <a:ea typeface="Times New Roman" pitchFamily="18" charset="0"/>
                <a:cs typeface="Times New Roman" pitchFamily="18" charset="0"/>
              </a:rPr>
              <a:t>тёплыми — юго-западные.</a:t>
            </a:r>
            <a:endParaRPr lang="ru-RU"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9217" name="Rectangle 1"/>
          <p:cNvSpPr>
            <a:spLocks noChangeArrowheads="1"/>
          </p:cNvSpPr>
          <p:nvPr/>
        </p:nvSpPr>
        <p:spPr bwMode="auto">
          <a:xfrm>
            <a:off x="4319464" y="1556792"/>
            <a:ext cx="4824536"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Красная книга природы Ленинградской области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была издана в 1999—2002 годах.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её создании принимали участие учёные Санкт-Петербурга,</a:t>
            </a:r>
            <a:r>
              <a:rPr kumimoji="0" lang="ru-RU" sz="28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также помощь оказывало Министерство окружающей среды Финляндии.</a:t>
            </a:r>
            <a:r>
              <a:rPr kumimoji="0" lang="ru-RU" sz="2800" b="0" i="0" u="none" strike="noStrike" cap="none" normalizeH="0" baseline="0" dirty="0" smtClean="0">
                <a:ln>
                  <a:noFill/>
                </a:ln>
                <a:solidFill>
                  <a:schemeClr val="tx1"/>
                </a:solidFill>
                <a:effectLst/>
                <a:latin typeface="Times New Roman" pitchFamily="18" charset="0"/>
                <a:cs typeface="Times New Roman" pitchFamily="18" charset="0"/>
              </a:rPr>
              <a:t> </a:t>
            </a:r>
          </a:p>
        </p:txBody>
      </p:sp>
      <p:pic>
        <p:nvPicPr>
          <p:cNvPr id="9218" name="Picture 2" descr="C:\Users\дом\Documents\материал к урокам\география\Ленинградская область\красная книга Ленинградской области\1510117_zhivotnye-tulskoi-oblasti-krasnaya-kniga.jpg"/>
          <p:cNvPicPr>
            <a:picLocks noChangeAspect="1" noChangeArrowheads="1"/>
          </p:cNvPicPr>
          <p:nvPr/>
        </p:nvPicPr>
        <p:blipFill>
          <a:blip r:embed="rId2" cstate="print"/>
          <a:srcRect/>
          <a:stretch>
            <a:fillRect/>
          </a:stretch>
        </p:blipFill>
        <p:spPr bwMode="auto">
          <a:xfrm>
            <a:off x="251520" y="2276872"/>
            <a:ext cx="3600400" cy="4259560"/>
          </a:xfrm>
          <a:prstGeom prst="rect">
            <a:avLst/>
          </a:prstGeom>
          <a:noFill/>
        </p:spPr>
      </p:pic>
      <p:sp>
        <p:nvSpPr>
          <p:cNvPr id="4" name="Прямоугольник 3"/>
          <p:cNvSpPr/>
          <p:nvPr/>
        </p:nvSpPr>
        <p:spPr>
          <a:xfrm>
            <a:off x="2339752" y="476672"/>
            <a:ext cx="3384376" cy="769441"/>
          </a:xfrm>
          <a:prstGeom prst="rect">
            <a:avLst/>
          </a:prstGeom>
        </p:spPr>
        <p:txBody>
          <a:bodyPr wrap="square">
            <a:spAutoFit/>
          </a:bodyPr>
          <a:lstStyle/>
          <a:p>
            <a:pPr algn="ctr" fontAlgn="base">
              <a:spcBef>
                <a:spcPct val="0"/>
              </a:spcBef>
              <a:spcAft>
                <a:spcPct val="0"/>
              </a:spcAft>
            </a:pPr>
            <a:r>
              <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Constanta"/>
              </a:rPr>
              <a:t>Из истории</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8193" name="Rectangle 1"/>
          <p:cNvSpPr>
            <a:spLocks noChangeArrowheads="1"/>
          </p:cNvSpPr>
          <p:nvPr/>
        </p:nvSpPr>
        <p:spPr bwMode="auto">
          <a:xfrm>
            <a:off x="0" y="0"/>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Содержание</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Красная книга состоит из трёх томов — «Особо охраняемые природные территории», «Растения и грибы», «Животные».</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Прямоугольник 2"/>
          <p:cNvSpPr/>
          <p:nvPr/>
        </p:nvSpPr>
        <p:spPr>
          <a:xfrm>
            <a:off x="179512" y="2420888"/>
            <a:ext cx="3096344" cy="3785652"/>
          </a:xfrm>
          <a:prstGeom prst="rect">
            <a:avLst/>
          </a:prstGeom>
        </p:spPr>
        <p:txBody>
          <a:bodyPr wrap="square">
            <a:spAutoFit/>
          </a:bodyPr>
          <a:lstStyle/>
          <a:p>
            <a:r>
              <a:rPr lang="ru-RU" sz="2000" dirty="0" smtClean="0">
                <a:latin typeface="Times New Roman" pitchFamily="18" charset="0"/>
                <a:cs typeface="Times New Roman" pitchFamily="18" charset="0"/>
              </a:rPr>
              <a:t>Первый том содержит описания участков местности, сохранивших естественные природные комплексы.  В него включены 56 существующих, 22 проектируемых и 35 предлагаемых к организации  особо охраняемых природных территории (ООПТ). </a:t>
            </a:r>
            <a:endParaRPr lang="ru-RU" sz="2000" dirty="0">
              <a:latin typeface="Times New Roman" pitchFamily="18" charset="0"/>
              <a:cs typeface="Times New Roman" pitchFamily="18" charset="0"/>
            </a:endParaRPr>
          </a:p>
        </p:txBody>
      </p:sp>
      <p:sp>
        <p:nvSpPr>
          <p:cNvPr id="4" name="Прямоугольник 3"/>
          <p:cNvSpPr/>
          <p:nvPr/>
        </p:nvSpPr>
        <p:spPr>
          <a:xfrm>
            <a:off x="3203848" y="2852936"/>
            <a:ext cx="2664296" cy="3170099"/>
          </a:xfrm>
          <a:prstGeom prst="rect">
            <a:avLst/>
          </a:prstGeom>
        </p:spPr>
        <p:txBody>
          <a:bodyPr wrap="square">
            <a:spAutoFit/>
          </a:bodyPr>
          <a:lstStyle/>
          <a:p>
            <a:r>
              <a:rPr lang="ru-RU" sz="2000" dirty="0" smtClean="0">
                <a:latin typeface="Times New Roman" pitchFamily="18" charset="0"/>
                <a:cs typeface="Times New Roman" pitchFamily="18" charset="0"/>
              </a:rPr>
              <a:t>Второй том посвящён описанию охраняемых видов растений и грибов, в их числе 201 вид сосудистых растений, 56 видов мохообразных, 71 вид водорослей, 49 видов лишайников и 151 вид грибов. </a:t>
            </a:r>
            <a:endParaRPr lang="ru-RU" sz="2000" dirty="0">
              <a:latin typeface="Times New Roman" pitchFamily="18" charset="0"/>
              <a:cs typeface="Times New Roman" pitchFamily="18" charset="0"/>
            </a:endParaRPr>
          </a:p>
        </p:txBody>
      </p:sp>
      <p:sp>
        <p:nvSpPr>
          <p:cNvPr id="5" name="Прямоугольник 4"/>
          <p:cNvSpPr/>
          <p:nvPr/>
        </p:nvSpPr>
        <p:spPr>
          <a:xfrm>
            <a:off x="5868144" y="2276872"/>
            <a:ext cx="3096344" cy="4093428"/>
          </a:xfrm>
          <a:prstGeom prst="rect">
            <a:avLst/>
          </a:prstGeom>
        </p:spPr>
        <p:txBody>
          <a:bodyPr wrap="square">
            <a:spAutoFit/>
          </a:bodyPr>
          <a:lstStyle/>
          <a:p>
            <a:r>
              <a:rPr lang="ru-RU" sz="2000" dirty="0" smtClean="0">
                <a:latin typeface="Times New Roman" pitchFamily="18" charset="0"/>
                <a:cs typeface="Times New Roman" pitchFamily="18" charset="0"/>
              </a:rPr>
              <a:t>Третий том включает в себя описания видов животных, подлежащих охране на территории региона. Всего в красную книгу входят 16 видов кольчатых червей, 25 видов моллюсков, 421 вид членистоногих, 13 видов рыб, 6 видов земноводных и пресмыкающихся, 85 видов птиц и 18 видов млекопитающих.</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0" y="0"/>
            <a:ext cx="9144000" cy="10458505"/>
          </a:xfrm>
          <a:prstGeom prst="rect">
            <a:avLst/>
          </a:prstGeom>
        </p:spPr>
        <p:txBody>
          <a:bodyPr wrap="square">
            <a:spAutoFit/>
          </a:bodyPr>
          <a:lstStyle/>
          <a:p>
            <a:pPr algn="ctr"/>
            <a:r>
              <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Constanta"/>
              </a:rPr>
              <a:t>Красная книга</a:t>
            </a:r>
          </a:p>
          <a:p>
            <a:pPr algn="ctr"/>
            <a:endParaRPr lang="ru-RU"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endParaRPr>
          </a:p>
          <a:p>
            <a:r>
              <a:rPr lang="ru-RU" sz="2400" b="1" dirty="0" smtClean="0">
                <a:ln w="11430"/>
                <a:solidFill>
                  <a:srgbClr val="FFFF00"/>
                </a:solidFill>
                <a:latin typeface="Times New Roman" pitchFamily="18" charset="0"/>
                <a:cs typeface="Times New Roman" pitchFamily="18" charset="0"/>
              </a:rPr>
              <a:t>          Информирует</a:t>
            </a:r>
            <a:r>
              <a:rPr lang="ru-RU" sz="2000" b="1" dirty="0" smtClean="0">
                <a:ln w="1143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dirty="0" smtClean="0">
                <a:ln w="11430"/>
                <a:latin typeface="Times New Roman" pitchFamily="18" charset="0"/>
                <a:cs typeface="Times New Roman" pitchFamily="18" charset="0"/>
              </a:rPr>
              <a:t>об </a:t>
            </a:r>
            <a:r>
              <a:rPr lang="ru-RU" sz="2400" b="1" dirty="0" smtClean="0">
                <a:latin typeface="Times New Roman" pitchFamily="18" charset="0"/>
                <a:cs typeface="Times New Roman" pitchFamily="18" charset="0"/>
              </a:rPr>
              <a:t>особо </a:t>
            </a:r>
          </a:p>
          <a:p>
            <a:r>
              <a:rPr lang="ru-RU" sz="2400" b="1" dirty="0" smtClean="0">
                <a:latin typeface="Times New Roman" pitchFamily="18" charset="0"/>
                <a:cs typeface="Times New Roman" pitchFamily="18" charset="0"/>
              </a:rPr>
              <a:t>          охраняемых природных </a:t>
            </a:r>
          </a:p>
          <a:p>
            <a:r>
              <a:rPr lang="ru-RU" sz="2400" b="1" dirty="0" smtClean="0">
                <a:latin typeface="Times New Roman" pitchFamily="18" charset="0"/>
                <a:cs typeface="Times New Roman" pitchFamily="18" charset="0"/>
              </a:rPr>
              <a:t>          территориях (ООПТ).</a:t>
            </a: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ru-RU" sz="2400" b="1" dirty="0" smtClean="0">
                <a:solidFill>
                  <a:srgbClr val="FFFF00"/>
                </a:solidFill>
                <a:latin typeface="Times New Roman" pitchFamily="18" charset="0"/>
                <a:cs typeface="Times New Roman" pitchFamily="18" charset="0"/>
              </a:rPr>
              <a:t>Призывает изучать</a:t>
            </a:r>
          </a:p>
          <a:p>
            <a:r>
              <a:rPr lang="ru-RU" sz="2400" b="1" dirty="0" smtClean="0">
                <a:solidFill>
                  <a:srgbClr val="FFFF00"/>
                </a:solidFill>
                <a:latin typeface="Times New Roman" pitchFamily="18" charset="0"/>
                <a:cs typeface="Times New Roman" pitchFamily="18" charset="0"/>
              </a:rPr>
              <a:t>	         </a:t>
            </a:r>
            <a:r>
              <a:rPr lang="ru-RU" sz="2400" b="1" dirty="0" smtClean="0">
                <a:latin typeface="Times New Roman" pitchFamily="18" charset="0"/>
                <a:cs typeface="Times New Roman" pitchFamily="18" charset="0"/>
              </a:rPr>
              <a:t>редкие виды растений</a:t>
            </a:r>
          </a:p>
          <a:p>
            <a:r>
              <a:rPr lang="ru-RU" sz="2400" b="1" dirty="0" smtClean="0">
                <a:solidFill>
                  <a:srgbClr val="FFFF00"/>
                </a:solidFill>
                <a:latin typeface="Times New Roman" pitchFamily="18" charset="0"/>
                <a:cs typeface="Times New Roman" pitchFamily="18" charset="0"/>
              </a:rPr>
              <a:t>	         </a:t>
            </a:r>
            <a:r>
              <a:rPr lang="ru-RU" sz="2400" b="1" dirty="0" smtClean="0">
                <a:latin typeface="Times New Roman" pitchFamily="18" charset="0"/>
                <a:cs typeface="Times New Roman" pitchFamily="18" charset="0"/>
              </a:rPr>
              <a:t>и животных</a:t>
            </a:r>
          </a:p>
          <a:p>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		      </a:t>
            </a:r>
            <a:r>
              <a:rPr lang="ru-RU" sz="2400" b="1" dirty="0" smtClean="0">
                <a:solidFill>
                  <a:srgbClr val="FFFF00"/>
                </a:solidFill>
                <a:latin typeface="Times New Roman" pitchFamily="18" charset="0"/>
                <a:cs typeface="Times New Roman" pitchFamily="18" charset="0"/>
              </a:rPr>
              <a:t>Предупреждает, </a:t>
            </a:r>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		      что растения или</a:t>
            </a:r>
          </a:p>
          <a:p>
            <a:r>
              <a:rPr lang="ru-RU" sz="2400" b="1" dirty="0" smtClean="0">
                <a:latin typeface="Times New Roman" pitchFamily="18" charset="0"/>
                <a:cs typeface="Times New Roman" pitchFamily="18" charset="0"/>
              </a:rPr>
              <a:t>		      животные в опасности</a:t>
            </a:r>
          </a:p>
          <a:p>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			         </a:t>
            </a:r>
            <a:r>
              <a:rPr lang="ru-RU" sz="2400" b="1" dirty="0" smtClean="0">
                <a:solidFill>
                  <a:srgbClr val="FFFF00"/>
                </a:solidFill>
                <a:latin typeface="Times New Roman" pitchFamily="18" charset="0"/>
                <a:cs typeface="Times New Roman" pitchFamily="18" charset="0"/>
              </a:rPr>
              <a:t>Советует, </a:t>
            </a:r>
            <a:r>
              <a:rPr lang="ru-RU" sz="2400" b="1" dirty="0" smtClean="0">
                <a:latin typeface="Times New Roman" pitchFamily="18" charset="0"/>
                <a:cs typeface="Times New Roman" pitchFamily="18" charset="0"/>
              </a:rPr>
              <a:t>как сохранить</a:t>
            </a:r>
          </a:p>
          <a:p>
            <a:r>
              <a:rPr lang="ru-RU" sz="2400" b="1" dirty="0" smtClean="0">
                <a:latin typeface="Times New Roman" pitchFamily="18" charset="0"/>
                <a:cs typeface="Times New Roman" pitchFamily="18" charset="0"/>
              </a:rPr>
              <a:t>			         редкие виды растений и животных</a:t>
            </a:r>
          </a:p>
          <a:p>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			</a:t>
            </a:r>
          </a:p>
          <a:p>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endParaRPr lang="ru-RU"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endParaRPr>
          </a:p>
          <a:p>
            <a:r>
              <a:rPr lang="ru-RU"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rPr>
              <a:t>	 </a:t>
            </a:r>
            <a:endParaRPr lang="ru-RU"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cs typeface="Times New Roman" pitchFamily="18" charset="0"/>
            </a:endParaRPr>
          </a:p>
          <a:p>
            <a:pPr algn="ctr"/>
            <a:endPar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Constanta"/>
            </a:endParaRPr>
          </a:p>
          <a:p>
            <a:pPr algn="ctr"/>
            <a:endParaRPr lang="ru-RU"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Constanta"/>
              </a:rPr>
              <a:t> </a:t>
            </a:r>
          </a:p>
        </p:txBody>
      </p:sp>
      <p:pic>
        <p:nvPicPr>
          <p:cNvPr id="26626" name="Picture 2" descr="C:\Users\дом\Pictures\красиво\kXgtvtk35HE.jpg"/>
          <p:cNvPicPr>
            <a:picLocks noChangeAspect="1" noChangeArrowheads="1"/>
          </p:cNvPicPr>
          <p:nvPr/>
        </p:nvPicPr>
        <p:blipFill>
          <a:blip r:embed="rId2" cstate="print"/>
          <a:srcRect/>
          <a:stretch>
            <a:fillRect/>
          </a:stretch>
        </p:blipFill>
        <p:spPr bwMode="auto">
          <a:xfrm>
            <a:off x="5076056" y="1052736"/>
            <a:ext cx="2808312" cy="1872208"/>
          </a:xfrm>
          <a:prstGeom prst="rect">
            <a:avLst/>
          </a:prstGeom>
          <a:noFill/>
        </p:spPr>
      </p:pic>
      <p:pic>
        <p:nvPicPr>
          <p:cNvPr id="26627" name="Picture 3" descr="C:\Users\дом\Documents\материал к урокам\география\Ленинградская область\животные\Image0631.jpg"/>
          <p:cNvPicPr>
            <a:picLocks noChangeAspect="1" noChangeArrowheads="1"/>
          </p:cNvPicPr>
          <p:nvPr/>
        </p:nvPicPr>
        <p:blipFill>
          <a:blip r:embed="rId3" cstate="print"/>
          <a:srcRect/>
          <a:stretch>
            <a:fillRect/>
          </a:stretch>
        </p:blipFill>
        <p:spPr bwMode="auto">
          <a:xfrm>
            <a:off x="5652120" y="3212976"/>
            <a:ext cx="3271540" cy="1800200"/>
          </a:xfrm>
          <a:prstGeom prst="rect">
            <a:avLst/>
          </a:prstGeom>
          <a:noFill/>
        </p:spPr>
      </p:pic>
      <p:pic>
        <p:nvPicPr>
          <p:cNvPr id="6" name="Рисунок 5" descr="C:\Users\дом\Desktop\Ленинградская область\красная книга Ленинградской области\be81-1392325261-32.jpg"/>
          <p:cNvPicPr/>
          <p:nvPr/>
        </p:nvPicPr>
        <p:blipFill>
          <a:blip r:embed="rId4" cstate="print"/>
          <a:srcRect l="2726" t="34615" r="58332" b="24786"/>
          <a:stretch>
            <a:fillRect/>
          </a:stretch>
        </p:blipFill>
        <p:spPr bwMode="auto">
          <a:xfrm>
            <a:off x="0" y="5013176"/>
            <a:ext cx="2627784" cy="18448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251520" y="332656"/>
            <a:ext cx="8712968" cy="1077218"/>
          </a:xfrm>
          <a:prstGeom prst="rect">
            <a:avLst/>
          </a:prstGeom>
        </p:spPr>
        <p:txBody>
          <a:bodyPr wrap="square">
            <a:spAutoFit/>
          </a:bodyPr>
          <a:lstStyle/>
          <a:p>
            <a:pPr algn="ct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Особо охраняемые природные территории (ООПТ)</a:t>
            </a:r>
            <a:endParaRPr lang="ru-RU" sz="3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endParaRPr>
          </a:p>
        </p:txBody>
      </p:sp>
      <p:sp>
        <p:nvSpPr>
          <p:cNvPr id="14337" name="Rectangle 1"/>
          <p:cNvSpPr>
            <a:spLocks noChangeArrowheads="1"/>
          </p:cNvSpPr>
          <p:nvPr/>
        </p:nvSpPr>
        <p:spPr bwMode="auto">
          <a:xfrm>
            <a:off x="395536" y="1484784"/>
            <a:ext cx="8496944"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 особо охраняемым природным территориям (ООПТ)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относят участки земли и водной поверхности, находящиеся под охраной государства и полностью или частично исключенные из хозяйственного пользования.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На данных территориях находятся объекты и природные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комплексы, имеющие важное культурное, рекреационное и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оздоровительное значение для каждого из нас.</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4338" name="Picture 2" descr="C:\Users\дом\Desktop\Ленинградская область\Вепсский лес\VepskiyLes_27.jpg"/>
          <p:cNvPicPr>
            <a:picLocks noChangeAspect="1" noChangeArrowheads="1"/>
          </p:cNvPicPr>
          <p:nvPr/>
        </p:nvPicPr>
        <p:blipFill>
          <a:blip r:embed="rId2" cstate="print"/>
          <a:srcRect/>
          <a:stretch>
            <a:fillRect/>
          </a:stretch>
        </p:blipFill>
        <p:spPr bwMode="auto">
          <a:xfrm>
            <a:off x="395536" y="4149080"/>
            <a:ext cx="3810000" cy="2541587"/>
          </a:xfrm>
          <a:prstGeom prst="rect">
            <a:avLst/>
          </a:prstGeom>
          <a:noFill/>
        </p:spPr>
      </p:pic>
      <p:pic>
        <p:nvPicPr>
          <p:cNvPr id="14339" name="Picture 3" descr="C:\Users\дом\Desktop\Ленинградская область\Щелейки\Shelki_7.jpg"/>
          <p:cNvPicPr>
            <a:picLocks noChangeAspect="1" noChangeArrowheads="1"/>
          </p:cNvPicPr>
          <p:nvPr/>
        </p:nvPicPr>
        <p:blipFill>
          <a:blip r:embed="rId3" cstate="print"/>
          <a:srcRect/>
          <a:stretch>
            <a:fillRect/>
          </a:stretch>
        </p:blipFill>
        <p:spPr bwMode="auto">
          <a:xfrm>
            <a:off x="4788024" y="4149080"/>
            <a:ext cx="3810000" cy="252028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3" name="Рисунок 2" descr="C:\Users\дом\Desktop\Ленинградская область\oopt_map_all.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395536" y="332656"/>
            <a:ext cx="8424936" cy="5078313"/>
          </a:xfrm>
          <a:prstGeom prst="rect">
            <a:avLst/>
          </a:prstGeom>
        </p:spPr>
        <p:txBody>
          <a:bodyPr wrap="square">
            <a:spAutoFit/>
          </a:bodyPr>
          <a:lstStyle/>
          <a:p>
            <a:pPr lvl="0" fontAlgn="base">
              <a:spcBef>
                <a:spcPct val="0"/>
              </a:spcBef>
              <a:spcAft>
                <a:spcPct val="0"/>
              </a:spcAft>
            </a:pPr>
            <a:endParaRPr lang="ru-RU" sz="3200" dirty="0" smtClean="0">
              <a:latin typeface="Times New Roman" pitchFamily="18" charset="0"/>
              <a:ea typeface="Calibri" pitchFamily="34" charset="0"/>
              <a:cs typeface="Times New Roman" pitchFamily="18" charset="0"/>
            </a:endParaRPr>
          </a:p>
          <a:p>
            <a:pPr lvl="0" fontAlgn="base">
              <a:spcBef>
                <a:spcPct val="0"/>
              </a:spcBef>
              <a:spcAft>
                <a:spcPct val="0"/>
              </a:spcAft>
              <a:buFont typeface="Arial" pitchFamily="34" charset="0"/>
              <a:buChar char="•"/>
            </a:pPr>
            <a:r>
              <a:rPr lang="ru-RU" sz="3200" dirty="0" smtClean="0">
                <a:latin typeface="Times New Roman" pitchFamily="18" charset="0"/>
                <a:ea typeface="Calibri" pitchFamily="34" charset="0"/>
                <a:cs typeface="Times New Roman" pitchFamily="18" charset="0"/>
              </a:rPr>
              <a:t> </a:t>
            </a:r>
            <a:r>
              <a:rPr lang="ru-RU" sz="2000" dirty="0" smtClean="0">
                <a:latin typeface="Times New Roman" pitchFamily="18" charset="0"/>
                <a:ea typeface="Calibri" pitchFamily="34" charset="0"/>
                <a:cs typeface="Times New Roman" pitchFamily="18" charset="0"/>
              </a:rPr>
              <a:t>2 имеют федеральное значение – государственный природный заповедник  «</a:t>
            </a:r>
            <a:r>
              <a:rPr lang="ru-RU" sz="2000" dirty="0" err="1" smtClean="0">
                <a:latin typeface="Times New Roman" pitchFamily="18" charset="0"/>
                <a:ea typeface="Calibri" pitchFamily="34" charset="0"/>
                <a:cs typeface="Times New Roman" pitchFamily="18" charset="0"/>
              </a:rPr>
              <a:t>Нижне</a:t>
            </a:r>
            <a:r>
              <a:rPr lang="ru-RU" sz="2000" dirty="0" smtClean="0">
                <a:latin typeface="Times New Roman" pitchFamily="18" charset="0"/>
                <a:ea typeface="Calibri" pitchFamily="34" charset="0"/>
                <a:cs typeface="Times New Roman" pitchFamily="18" charset="0"/>
              </a:rPr>
              <a:t> – Свирский» и государственный природный заказник «</a:t>
            </a:r>
            <a:r>
              <a:rPr lang="ru-RU" sz="2000" dirty="0" err="1" smtClean="0">
                <a:latin typeface="Times New Roman" pitchFamily="18" charset="0"/>
                <a:ea typeface="Calibri" pitchFamily="34" charset="0"/>
                <a:cs typeface="Times New Roman" pitchFamily="18" charset="0"/>
              </a:rPr>
              <a:t>Мшинское</a:t>
            </a:r>
            <a:r>
              <a:rPr lang="ru-RU" sz="2000" dirty="0" smtClean="0">
                <a:latin typeface="Times New Roman" pitchFamily="18" charset="0"/>
                <a:ea typeface="Calibri" pitchFamily="34" charset="0"/>
                <a:cs typeface="Times New Roman" pitchFamily="18" charset="0"/>
              </a:rPr>
              <a:t> болото»;</a:t>
            </a:r>
          </a:p>
          <a:p>
            <a:pPr>
              <a:buFont typeface="Arial" pitchFamily="34" charset="0"/>
              <a:buChar char="•"/>
            </a:pPr>
            <a:r>
              <a:rPr lang="ru-RU" sz="2000" dirty="0" smtClean="0">
                <a:latin typeface="Times New Roman" pitchFamily="18" charset="0"/>
                <a:ea typeface="Calibri" pitchFamily="34" charset="0"/>
                <a:cs typeface="Times New Roman" pitchFamily="18" charset="0"/>
              </a:rPr>
              <a:t>  4</a:t>
            </a:r>
            <a:r>
              <a:rPr lang="ru-RU" sz="2000" dirty="0" smtClean="0">
                <a:latin typeface="Times New Roman" pitchFamily="18" charset="0"/>
                <a:cs typeface="Times New Roman" pitchFamily="18" charset="0"/>
              </a:rPr>
              <a:t>1 ООПТ регионального значения – 1 природный парк «Вепсский лес»;</a:t>
            </a:r>
          </a:p>
          <a:p>
            <a:pPr>
              <a:buFont typeface="Arial" pitchFamily="34" charset="0"/>
              <a:buChar char="•"/>
            </a:pPr>
            <a:r>
              <a:rPr lang="ru-RU" sz="2000" dirty="0" smtClean="0">
                <a:latin typeface="Times New Roman" pitchFamily="18" charset="0"/>
                <a:cs typeface="Times New Roman" pitchFamily="18" charset="0"/>
              </a:rPr>
              <a:t>  24 государственных природных заказника и 16 памятников природы;</a:t>
            </a:r>
          </a:p>
          <a:p>
            <a:pPr>
              <a:buFont typeface="Arial" pitchFamily="34" charset="0"/>
              <a:buChar char="•"/>
            </a:pPr>
            <a:r>
              <a:rPr lang="ru-RU" sz="2000" dirty="0" smtClean="0">
                <a:latin typeface="Times New Roman" pitchFamily="18" charset="0"/>
                <a:cs typeface="Times New Roman" pitchFamily="18" charset="0"/>
              </a:rPr>
              <a:t>  4 ООПТ местного значения;</a:t>
            </a:r>
          </a:p>
          <a:p>
            <a:pPr>
              <a:buFont typeface="Arial" pitchFamily="34" charset="0"/>
              <a:buChar char="•"/>
            </a:pPr>
            <a:r>
              <a:rPr lang="ru-RU" sz="2000" dirty="0" smtClean="0">
                <a:latin typeface="Times New Roman" pitchFamily="18" charset="0"/>
                <a:cs typeface="Times New Roman" pitchFamily="18" charset="0"/>
              </a:rPr>
              <a:t>  5 территориям присвоен статус водно-болотных угодий международного значения, как территориям местообитаний водоплавающих птиц (</a:t>
            </a:r>
            <a:r>
              <a:rPr lang="ru-RU" sz="2000" dirty="0" err="1" smtClean="0">
                <a:latin typeface="Times New Roman" pitchFamily="18" charset="0"/>
                <a:cs typeface="Times New Roman" pitchFamily="18" charset="0"/>
              </a:rPr>
              <a:t>Рамсарская</a:t>
            </a:r>
            <a:r>
              <a:rPr lang="ru-RU" sz="2000" dirty="0" smtClean="0">
                <a:latin typeface="Times New Roman" pitchFamily="18" charset="0"/>
                <a:cs typeface="Times New Roman" pitchFamily="18" charset="0"/>
              </a:rPr>
              <a:t> Конвенция);</a:t>
            </a:r>
          </a:p>
          <a:p>
            <a:pPr>
              <a:buFont typeface="Arial" pitchFamily="34" charset="0"/>
              <a:buChar char="•"/>
            </a:pPr>
            <a:r>
              <a:rPr lang="ru-RU" sz="2000" dirty="0" smtClean="0">
                <a:latin typeface="Times New Roman" pitchFamily="18" charset="0"/>
                <a:cs typeface="Times New Roman" pitchFamily="18" charset="0"/>
              </a:rPr>
              <a:t>  4 ООПТ Ленинградской области включены в систему охраняемых районов Балтийского моря, в рамках Конвенции по защите морской среды района Балтийского моря (ХЕЛКОМ); </a:t>
            </a:r>
          </a:p>
          <a:p>
            <a:pPr>
              <a:buFont typeface="Arial" pitchFamily="34" charset="0"/>
              <a:buChar char="•"/>
            </a:pPr>
            <a:r>
              <a:rPr lang="ru-RU" sz="2000" dirty="0" smtClean="0">
                <a:latin typeface="Times New Roman" pitchFamily="18" charset="0"/>
                <a:cs typeface="Times New Roman" pitchFamily="18" charset="0"/>
              </a:rPr>
              <a:t> 1 ООПТ, а именно заказник «</a:t>
            </a:r>
            <a:r>
              <a:rPr lang="ru-RU" sz="2000" dirty="0" err="1" smtClean="0">
                <a:latin typeface="Times New Roman" pitchFamily="18" charset="0"/>
                <a:cs typeface="Times New Roman" pitchFamily="18" charset="0"/>
              </a:rPr>
              <a:t>Линдуловская</a:t>
            </a:r>
            <a:r>
              <a:rPr lang="ru-RU" sz="2000" dirty="0" smtClean="0">
                <a:latin typeface="Times New Roman" pitchFamily="18" charset="0"/>
                <a:cs typeface="Times New Roman" pitchFamily="18" charset="0"/>
              </a:rPr>
              <a:t> роща», входит в состав объекта всемирного наследия ЮНЕСКО.</a:t>
            </a:r>
          </a:p>
        </p:txBody>
      </p:sp>
      <p:sp>
        <p:nvSpPr>
          <p:cNvPr id="4" name="Прямоугольник 3"/>
          <p:cNvSpPr/>
          <p:nvPr/>
        </p:nvSpPr>
        <p:spPr>
          <a:xfrm>
            <a:off x="539552" y="260648"/>
            <a:ext cx="8280920" cy="584775"/>
          </a:xfrm>
          <a:prstGeom prst="rect">
            <a:avLst/>
          </a:prstGeom>
        </p:spPr>
        <p:txBody>
          <a:bodyPr wrap="square">
            <a:spAutoFit/>
          </a:bodyPr>
          <a:lstStyle/>
          <a:p>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Из  47  ООПТ  Ленинградской области:</a:t>
            </a:r>
            <a:endParaRPr lang="ru-RU"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251520" y="188640"/>
            <a:ext cx="8640960" cy="646331"/>
          </a:xfrm>
          <a:prstGeom prst="rect">
            <a:avLst/>
          </a:prstGeom>
        </p:spPr>
        <p:txBody>
          <a:bodyPr wrap="square">
            <a:spAutoFit/>
          </a:bodyPr>
          <a:lstStyle/>
          <a:p>
            <a:pPr algn="ctr"/>
            <a:r>
              <a:rPr lang="ru-RU" sz="3600" b="1" dirty="0" smtClean="0">
                <a:solidFill>
                  <a:srgbClr val="FFFF00"/>
                </a:solidFill>
                <a:latin typeface="Times New Roman" pitchFamily="18" charset="0"/>
                <a:cs typeface="Times New Roman" pitchFamily="18" charset="0"/>
              </a:rPr>
              <a:t>Природный парк – «Вепсский лес»</a:t>
            </a:r>
            <a:endParaRPr lang="ru-RU" sz="3600" dirty="0"/>
          </a:p>
        </p:txBody>
      </p:sp>
      <p:sp>
        <p:nvSpPr>
          <p:cNvPr id="3" name="Прямоугольник 2"/>
          <p:cNvSpPr/>
          <p:nvPr/>
        </p:nvSpPr>
        <p:spPr>
          <a:xfrm>
            <a:off x="251520" y="980728"/>
            <a:ext cx="8712968" cy="369332"/>
          </a:xfrm>
          <a:prstGeom prst="rect">
            <a:avLst/>
          </a:prstGeom>
        </p:spPr>
        <p:txBody>
          <a:bodyPr wrap="square">
            <a:spAutoFit/>
          </a:bodyPr>
          <a:lstStyle/>
          <a:p>
            <a:pPr lvl="0" fontAlgn="base">
              <a:spcBef>
                <a:spcPct val="0"/>
              </a:spcBef>
              <a:spcAft>
                <a:spcPct val="0"/>
              </a:spcAft>
            </a:pPr>
            <a:r>
              <a:rPr lang="ru-RU" dirty="0" smtClean="0">
                <a:latin typeface="Times New Roman" pitchFamily="18" charset="0"/>
                <a:ea typeface="Calibri" pitchFamily="34" charset="0"/>
                <a:cs typeface="Times New Roman" pitchFamily="18" charset="0"/>
              </a:rPr>
              <a:t> </a:t>
            </a:r>
            <a:endParaRPr lang="ru-RU" dirty="0"/>
          </a:p>
        </p:txBody>
      </p:sp>
      <p:sp>
        <p:nvSpPr>
          <p:cNvPr id="4" name="Прямоугольник 3"/>
          <p:cNvSpPr/>
          <p:nvPr/>
        </p:nvSpPr>
        <p:spPr>
          <a:xfrm>
            <a:off x="179512" y="908720"/>
            <a:ext cx="8784976" cy="2862322"/>
          </a:xfrm>
          <a:prstGeom prst="rect">
            <a:avLst/>
          </a:prstGeom>
        </p:spPr>
        <p:txBody>
          <a:bodyPr wrap="square">
            <a:spAutoFit/>
          </a:bodyPr>
          <a:lstStyle/>
          <a:p>
            <a:pPr algn="just"/>
            <a:r>
              <a:rPr lang="ru-RU" dirty="0" smtClean="0">
                <a:latin typeface="Times New Roman" pitchFamily="18" charset="0"/>
                <a:ea typeface="Calibri" pitchFamily="34" charset="0"/>
                <a:cs typeface="Times New Roman" pitchFamily="18" charset="0"/>
              </a:rPr>
              <a:t>Расположен  на </a:t>
            </a:r>
            <a:r>
              <a:rPr lang="ru-RU" dirty="0" err="1" smtClean="0">
                <a:latin typeface="Times New Roman" pitchFamily="18" charset="0"/>
                <a:ea typeface="Calibri" pitchFamily="34" charset="0"/>
                <a:cs typeface="Times New Roman" pitchFamily="18" charset="0"/>
              </a:rPr>
              <a:t>северо</a:t>
            </a:r>
            <a:r>
              <a:rPr lang="ru-RU" dirty="0" smtClean="0">
                <a:latin typeface="Times New Roman" pitchFamily="18" charset="0"/>
                <a:ea typeface="Calibri" pitchFamily="34" charset="0"/>
                <a:cs typeface="Times New Roman" pitchFamily="18" charset="0"/>
              </a:rPr>
              <a:t> – востоке Ленинградской области,</a:t>
            </a:r>
            <a:r>
              <a:rPr lang="ru-RU" dirty="0" smtClean="0">
                <a:latin typeface="Times New Roman" pitchFamily="18" charset="0"/>
                <a:cs typeface="Times New Roman" pitchFamily="18" charset="0"/>
              </a:rPr>
              <a:t> на водоразделе бассейнов Балтийского и Каспийского морей.</a:t>
            </a:r>
            <a:r>
              <a:rPr lang="ru-RU" dirty="0" smtClean="0">
                <a:latin typeface="Times New Roman" pitchFamily="18" charset="0"/>
                <a:ea typeface="Calibri" pitchFamily="34" charset="0"/>
                <a:cs typeface="Times New Roman" pitchFamily="18" charset="0"/>
              </a:rPr>
              <a:t>  Занимает площадь 189100 га. </a:t>
            </a:r>
          </a:p>
          <a:p>
            <a:pPr algn="just"/>
            <a:r>
              <a:rPr lang="ru-RU" dirty="0" smtClean="0">
                <a:latin typeface="Times New Roman" pitchFamily="18" charset="0"/>
                <a:ea typeface="Calibri" pitchFamily="34" charset="0"/>
                <a:cs typeface="Times New Roman" pitchFamily="18" charset="0"/>
              </a:rPr>
              <a:t>Образован в 1999 году Правительством Ленинградской области. Свое название получил от малого народа вепсы, проживающего на этой территории.  </a:t>
            </a:r>
          </a:p>
          <a:p>
            <a:pPr algn="just"/>
            <a:r>
              <a:rPr lang="ru-RU" dirty="0" smtClean="0">
                <a:latin typeface="Times New Roman" pitchFamily="18" charset="0"/>
                <a:ea typeface="Calibri" pitchFamily="34" charset="0"/>
                <a:cs typeface="Times New Roman" pitchFamily="18" charset="0"/>
              </a:rPr>
              <a:t>Это своеобразный музей под открытым небом, сохранивший нетронутые цивилизацией ландшафты, коренные леса, чистые озёра и реки, традиционную культуру и ремёсла. </a:t>
            </a:r>
          </a:p>
          <a:p>
            <a:pPr algn="just"/>
            <a:endParaRPr lang="ru-RU" dirty="0" smtClean="0">
              <a:latin typeface="Times New Roman" pitchFamily="18" charset="0"/>
              <a:ea typeface="Calibri" pitchFamily="34" charset="0"/>
              <a:cs typeface="Times New Roman" pitchFamily="18" charset="0"/>
            </a:endParaRPr>
          </a:p>
          <a:p>
            <a:pPr algn="just"/>
            <a:endParaRPr lang="ru-RU" dirty="0" smtClean="0">
              <a:latin typeface="Times New Roman" pitchFamily="18" charset="0"/>
              <a:ea typeface="Calibri" pitchFamily="34" charset="0"/>
              <a:cs typeface="Times New Roman" pitchFamily="18" charset="0"/>
            </a:endParaRPr>
          </a:p>
          <a:p>
            <a:pPr algn="just"/>
            <a:endParaRPr lang="ru-RU" dirty="0" smtClean="0">
              <a:latin typeface="Times New Roman" pitchFamily="18" charset="0"/>
              <a:ea typeface="Calibri" pitchFamily="34" charset="0"/>
              <a:cs typeface="Times New Roman" pitchFamily="18" charset="0"/>
            </a:endParaRPr>
          </a:p>
          <a:p>
            <a:r>
              <a:rPr lang="ru-RU" dirty="0" smtClean="0">
                <a:latin typeface="Times New Roman" pitchFamily="18" charset="0"/>
                <a:ea typeface="Calibri" pitchFamily="34" charset="0"/>
                <a:cs typeface="Times New Roman" pitchFamily="18" charset="0"/>
              </a:rPr>
              <a:t> </a:t>
            </a:r>
            <a:endParaRPr lang="ru-RU" dirty="0">
              <a:latin typeface="Times New Roman" pitchFamily="18" charset="0"/>
              <a:cs typeface="Times New Roman" pitchFamily="18" charset="0"/>
            </a:endParaRPr>
          </a:p>
        </p:txBody>
      </p:sp>
      <p:sp>
        <p:nvSpPr>
          <p:cNvPr id="7" name="Прямоугольник 6"/>
          <p:cNvSpPr/>
          <p:nvPr/>
        </p:nvSpPr>
        <p:spPr>
          <a:xfrm>
            <a:off x="179512" y="2636912"/>
            <a:ext cx="8712968" cy="4247317"/>
          </a:xfrm>
          <a:prstGeom prst="rect">
            <a:avLst/>
          </a:prstGeom>
        </p:spPr>
        <p:txBody>
          <a:bodyPr wrap="square">
            <a:spAutoFit/>
          </a:bodyPr>
          <a:lstStyle/>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Посетители природного парка имеют </a:t>
            </a:r>
          </a:p>
          <a:p>
            <a:pPr algn="just"/>
            <a:r>
              <a:rPr lang="ru-RU" dirty="0" smtClean="0">
                <a:latin typeface="Times New Roman" pitchFamily="18" charset="0"/>
                <a:cs typeface="Times New Roman" pitchFamily="18" charset="0"/>
              </a:rPr>
              <a:t>возможность выбрать вид размещения: </a:t>
            </a:r>
          </a:p>
          <a:p>
            <a:pPr algn="just"/>
            <a:r>
              <a:rPr lang="ru-RU" dirty="0" smtClean="0">
                <a:latin typeface="Times New Roman" pitchFamily="18" charset="0"/>
                <a:cs typeface="Times New Roman" pitchFamily="18" charset="0"/>
              </a:rPr>
              <a:t>в гостинице, гостевом доме или в па-</a:t>
            </a:r>
          </a:p>
          <a:p>
            <a:pPr algn="just"/>
            <a:r>
              <a:rPr lang="ru-RU" dirty="0" smtClean="0">
                <a:latin typeface="Times New Roman" pitchFamily="18" charset="0"/>
                <a:cs typeface="Times New Roman" pitchFamily="18" charset="0"/>
              </a:rPr>
              <a:t>латках. Гости парка могут познакомиться </a:t>
            </a:r>
          </a:p>
          <a:p>
            <a:pPr algn="just"/>
            <a:r>
              <a:rPr lang="ru-RU" dirty="0" smtClean="0">
                <a:latin typeface="Times New Roman" pitchFamily="18" charset="0"/>
                <a:cs typeface="Times New Roman" pitchFamily="18" charset="0"/>
              </a:rPr>
              <a:t>с вепсской культурой, народными </a:t>
            </a:r>
          </a:p>
          <a:p>
            <a:pPr algn="just"/>
            <a:r>
              <a:rPr lang="ru-RU" dirty="0" smtClean="0">
                <a:latin typeface="Times New Roman" pitchFamily="18" charset="0"/>
                <a:cs typeface="Times New Roman" pitchFamily="18" charset="0"/>
              </a:rPr>
              <a:t>традициями и обычаями, попробовать </a:t>
            </a:r>
          </a:p>
          <a:p>
            <a:pPr algn="just"/>
            <a:r>
              <a:rPr lang="ru-RU" dirty="0" smtClean="0">
                <a:latin typeface="Times New Roman" pitchFamily="18" charset="0"/>
                <a:cs typeface="Times New Roman" pitchFamily="18" charset="0"/>
              </a:rPr>
              <a:t>местную кухню, </a:t>
            </a:r>
          </a:p>
        </p:txBody>
      </p:sp>
      <p:pic>
        <p:nvPicPr>
          <p:cNvPr id="11265" name="Picture 1" descr="C:\Users\дом\Desktop\Ленинградская область\Вепсский лес\1311227.jpg"/>
          <p:cNvPicPr>
            <a:picLocks noChangeAspect="1" noChangeArrowheads="1"/>
          </p:cNvPicPr>
          <p:nvPr/>
        </p:nvPicPr>
        <p:blipFill>
          <a:blip r:embed="rId2" cstate="print"/>
          <a:srcRect/>
          <a:stretch>
            <a:fillRect/>
          </a:stretch>
        </p:blipFill>
        <p:spPr bwMode="auto">
          <a:xfrm>
            <a:off x="0" y="2636912"/>
            <a:ext cx="3635896" cy="2232248"/>
          </a:xfrm>
          <a:prstGeom prst="rect">
            <a:avLst/>
          </a:prstGeom>
          <a:noFill/>
        </p:spPr>
      </p:pic>
      <p:sp>
        <p:nvSpPr>
          <p:cNvPr id="9" name="Прямоугольник 8"/>
          <p:cNvSpPr/>
          <p:nvPr/>
        </p:nvSpPr>
        <p:spPr>
          <a:xfrm>
            <a:off x="3635896" y="2636912"/>
            <a:ext cx="5328592" cy="1200329"/>
          </a:xfrm>
          <a:prstGeom prst="rect">
            <a:avLst/>
          </a:prstGeom>
        </p:spPr>
        <p:txBody>
          <a:bodyPr wrap="square">
            <a:spAutoFit/>
          </a:bodyPr>
          <a:lstStyle/>
          <a:p>
            <a:pPr algn="just"/>
            <a:r>
              <a:rPr lang="ru-RU" dirty="0" smtClean="0">
                <a:solidFill>
                  <a:prstClr val="black"/>
                </a:solidFill>
                <a:latin typeface="Times New Roman" pitchFamily="18" charset="0"/>
                <a:cs typeface="Times New Roman" pitchFamily="18" charset="0"/>
              </a:rPr>
              <a:t>Здесь созданы краеведческие музеи и центры вепсской культуры, </a:t>
            </a:r>
            <a:r>
              <a:rPr lang="ru-RU" dirty="0" smtClean="0">
                <a:latin typeface="Times New Roman" pitchFamily="18" charset="0"/>
                <a:cs typeface="Times New Roman" pitchFamily="18" charset="0"/>
              </a:rPr>
              <a:t>призванные не только сберечь культуру малого народа, но и возродить традиционные промыслы и ремесла. </a:t>
            </a:r>
            <a:endParaRPr lang="ru-RU" dirty="0"/>
          </a:p>
        </p:txBody>
      </p:sp>
      <p:pic>
        <p:nvPicPr>
          <p:cNvPr id="11267" name="Picture 3" descr="C:\Users\дом\Desktop\Ленинградская область\Вепсский лес\nTSYUV3rP74.jpg"/>
          <p:cNvPicPr>
            <a:picLocks noChangeAspect="1" noChangeArrowheads="1"/>
          </p:cNvPicPr>
          <p:nvPr/>
        </p:nvPicPr>
        <p:blipFill>
          <a:blip r:embed="rId3" cstate="print"/>
          <a:srcRect/>
          <a:stretch>
            <a:fillRect/>
          </a:stretch>
        </p:blipFill>
        <p:spPr bwMode="auto">
          <a:xfrm>
            <a:off x="4427984" y="3861048"/>
            <a:ext cx="4716016" cy="299695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179512" y="188640"/>
            <a:ext cx="8964488" cy="3139321"/>
          </a:xfrm>
          <a:prstGeom prst="rect">
            <a:avLst/>
          </a:prstGeom>
        </p:spPr>
        <p:txBody>
          <a:bodyPr wrap="square">
            <a:spAutoFit/>
          </a:bodyPr>
          <a:lstStyle/>
          <a:p>
            <a:pPr algn="just"/>
            <a:r>
              <a:rPr lang="ru-RU" dirty="0" smtClean="0">
                <a:latin typeface="Times New Roman" pitchFamily="18" charset="0"/>
                <a:cs typeface="Times New Roman" pitchFamily="18" charset="0"/>
              </a:rPr>
              <a:t>отправиться на охоту и рыбалку с опытными </a:t>
            </a:r>
          </a:p>
          <a:p>
            <a:pPr algn="just"/>
            <a:r>
              <a:rPr lang="ru-RU" dirty="0" smtClean="0">
                <a:latin typeface="Times New Roman" pitchFamily="18" charset="0"/>
                <a:cs typeface="Times New Roman" pitchFamily="18" charset="0"/>
              </a:rPr>
              <a:t>проводниками, заняться сбором грибов и ягод. </a:t>
            </a:r>
          </a:p>
          <a:p>
            <a:pPr algn="just"/>
            <a:r>
              <a:rPr lang="ru-RU" dirty="0" smtClean="0">
                <a:latin typeface="Times New Roman" pitchFamily="18" charset="0"/>
                <a:cs typeface="Times New Roman" pitchFamily="18" charset="0"/>
              </a:rPr>
              <a:t>Возможен спортивный и водный туризм. </a:t>
            </a:r>
          </a:p>
          <a:p>
            <a:pPr algn="just"/>
            <a:r>
              <a:rPr lang="ru-RU" dirty="0" smtClean="0">
                <a:latin typeface="Times New Roman" pitchFamily="18" charset="0"/>
                <a:cs typeface="Times New Roman" pitchFamily="18" charset="0"/>
              </a:rPr>
              <a:t>В парке проложены экологические тропы: </a:t>
            </a:r>
          </a:p>
          <a:p>
            <a:pPr algn="just"/>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Лукинская</a:t>
            </a:r>
            <a:r>
              <a:rPr lang="ru-RU" dirty="0" smtClean="0">
                <a:latin typeface="Times New Roman" pitchFamily="18" charset="0"/>
                <a:cs typeface="Times New Roman" pitchFamily="18" charset="0"/>
              </a:rPr>
              <a:t>»в окрестностях дер. </a:t>
            </a:r>
            <a:r>
              <a:rPr lang="ru-RU" dirty="0" err="1" smtClean="0">
                <a:latin typeface="Times New Roman" pitchFamily="18" charset="0"/>
                <a:cs typeface="Times New Roman" pitchFamily="18" charset="0"/>
              </a:rPr>
              <a:t>Лукино</a:t>
            </a:r>
            <a:r>
              <a:rPr lang="ru-RU" dirty="0" smtClean="0">
                <a:latin typeface="Times New Roman" pitchFamily="18" charset="0"/>
                <a:cs typeface="Times New Roman" pitchFamily="18" charset="0"/>
              </a:rPr>
              <a:t>, </a:t>
            </a:r>
          </a:p>
          <a:p>
            <a:pPr algn="just"/>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Харагинская</a:t>
            </a:r>
            <a:r>
              <a:rPr lang="ru-RU" dirty="0" smtClean="0">
                <a:latin typeface="Times New Roman" pitchFamily="18" charset="0"/>
                <a:cs typeface="Times New Roman" pitchFamily="18" charset="0"/>
              </a:rPr>
              <a:t>» вокруг </a:t>
            </a:r>
            <a:r>
              <a:rPr lang="ru-RU" dirty="0" err="1" smtClean="0">
                <a:latin typeface="Times New Roman" pitchFamily="18" charset="0"/>
                <a:cs typeface="Times New Roman" pitchFamily="18" charset="0"/>
              </a:rPr>
              <a:t>Харагинского</a:t>
            </a:r>
            <a:r>
              <a:rPr lang="ru-RU" dirty="0" smtClean="0">
                <a:latin typeface="Times New Roman" pitchFamily="18" charset="0"/>
                <a:cs typeface="Times New Roman" pitchFamily="18" charset="0"/>
              </a:rPr>
              <a:t> озера </a:t>
            </a:r>
          </a:p>
          <a:p>
            <a:pPr algn="just"/>
            <a:r>
              <a:rPr lang="ru-RU" dirty="0" smtClean="0">
                <a:latin typeface="Times New Roman" pitchFamily="18" charset="0"/>
                <a:cs typeface="Times New Roman" pitchFamily="18" charset="0"/>
              </a:rPr>
              <a:t>и «Святой камень» в окрестностях </a:t>
            </a:r>
          </a:p>
          <a:p>
            <a:pPr algn="just"/>
            <a:r>
              <a:rPr lang="ru-RU" dirty="0" smtClean="0">
                <a:latin typeface="Times New Roman" pitchFamily="18" charset="0"/>
                <a:cs typeface="Times New Roman" pitchFamily="18" charset="0"/>
              </a:rPr>
              <a:t>дер. Ярославичи. Действуют </a:t>
            </a:r>
            <a:r>
              <a:rPr lang="ru-RU" dirty="0" err="1" smtClean="0">
                <a:latin typeface="Times New Roman" pitchFamily="18" charset="0"/>
                <a:cs typeface="Times New Roman" pitchFamily="18" charset="0"/>
              </a:rPr>
              <a:t>природно</a:t>
            </a:r>
            <a:r>
              <a:rPr lang="ru-RU" dirty="0" smtClean="0">
                <a:latin typeface="Times New Roman" pitchFamily="18" charset="0"/>
                <a:cs typeface="Times New Roman" pitchFamily="18" charset="0"/>
              </a:rPr>
              <a:t>-</a:t>
            </a:r>
          </a:p>
          <a:p>
            <a:pPr algn="just"/>
            <a:r>
              <a:rPr lang="ru-RU" dirty="0" smtClean="0">
                <a:latin typeface="Times New Roman" pitchFamily="18" charset="0"/>
                <a:cs typeface="Times New Roman" pitchFamily="18" charset="0"/>
              </a:rPr>
              <a:t>этнографический музей в </a:t>
            </a:r>
          </a:p>
          <a:p>
            <a:r>
              <a:rPr lang="ru-RU" dirty="0" smtClean="0">
                <a:latin typeface="Times New Roman" pitchFamily="18" charset="0"/>
                <a:cs typeface="Times New Roman" pitchFamily="18" charset="0"/>
              </a:rPr>
              <a:t>пос. Шугозеро и центр вепсской культуры </a:t>
            </a:r>
          </a:p>
          <a:p>
            <a:r>
              <a:rPr lang="ru-RU" dirty="0" smtClean="0">
                <a:latin typeface="Times New Roman" pitchFamily="18" charset="0"/>
                <a:cs typeface="Times New Roman" pitchFamily="18" charset="0"/>
              </a:rPr>
              <a:t>в пос. Винницы. </a:t>
            </a:r>
          </a:p>
        </p:txBody>
      </p:sp>
      <p:pic>
        <p:nvPicPr>
          <p:cNvPr id="10241" name="Picture 1" descr="C:\Users\дом\Desktop\Ленинградская область\Вепсский лес\7m1xTFhCXKM.jpg"/>
          <p:cNvPicPr>
            <a:picLocks noChangeAspect="1" noChangeArrowheads="1"/>
          </p:cNvPicPr>
          <p:nvPr/>
        </p:nvPicPr>
        <p:blipFill>
          <a:blip r:embed="rId2" cstate="print"/>
          <a:srcRect/>
          <a:stretch>
            <a:fillRect/>
          </a:stretch>
        </p:blipFill>
        <p:spPr bwMode="auto">
          <a:xfrm>
            <a:off x="0" y="3284984"/>
            <a:ext cx="4932040" cy="3573016"/>
          </a:xfrm>
          <a:prstGeom prst="rect">
            <a:avLst/>
          </a:prstGeom>
          <a:noFill/>
        </p:spPr>
      </p:pic>
      <p:pic>
        <p:nvPicPr>
          <p:cNvPr id="10242" name="Picture 2" descr="C:\Users\дом\Desktop\Ленинградская область\Вепсский лес\BX7g5U20JbA.jpg"/>
          <p:cNvPicPr>
            <a:picLocks noChangeAspect="1" noChangeArrowheads="1"/>
          </p:cNvPicPr>
          <p:nvPr/>
        </p:nvPicPr>
        <p:blipFill>
          <a:blip r:embed="rId3" cstate="print"/>
          <a:srcRect/>
          <a:stretch>
            <a:fillRect/>
          </a:stretch>
        </p:blipFill>
        <p:spPr bwMode="auto">
          <a:xfrm>
            <a:off x="5004048" y="4553744"/>
            <a:ext cx="4139952" cy="2304256"/>
          </a:xfrm>
          <a:prstGeom prst="rect">
            <a:avLst/>
          </a:prstGeom>
          <a:noFill/>
        </p:spPr>
      </p:pic>
      <p:pic>
        <p:nvPicPr>
          <p:cNvPr id="10243" name="Picture 3" descr="C:\Users\дом\Desktop\Ленинградская область\Вепсский лес\98u3GiYuTy8.jpg"/>
          <p:cNvPicPr>
            <a:picLocks noChangeAspect="1" noChangeArrowheads="1"/>
          </p:cNvPicPr>
          <p:nvPr/>
        </p:nvPicPr>
        <p:blipFill>
          <a:blip r:embed="rId4" cstate="print"/>
          <a:srcRect/>
          <a:stretch>
            <a:fillRect/>
          </a:stretch>
        </p:blipFill>
        <p:spPr bwMode="auto">
          <a:xfrm>
            <a:off x="5004048" y="0"/>
            <a:ext cx="4139952" cy="2276872"/>
          </a:xfrm>
          <a:prstGeom prst="rect">
            <a:avLst/>
          </a:prstGeom>
          <a:noFill/>
        </p:spPr>
      </p:pic>
      <p:pic>
        <p:nvPicPr>
          <p:cNvPr id="10244" name="Picture 4" descr="C:\Users\дом\Desktop\Ленинградская область\Вепсский лес\Qezg5YDh1_A.jpg"/>
          <p:cNvPicPr>
            <a:picLocks noChangeAspect="1" noChangeArrowheads="1"/>
          </p:cNvPicPr>
          <p:nvPr/>
        </p:nvPicPr>
        <p:blipFill>
          <a:blip r:embed="rId5" cstate="print"/>
          <a:srcRect/>
          <a:stretch>
            <a:fillRect/>
          </a:stretch>
        </p:blipFill>
        <p:spPr bwMode="auto">
          <a:xfrm>
            <a:off x="5004048" y="2348880"/>
            <a:ext cx="4139952" cy="216024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179512" y="188640"/>
            <a:ext cx="8964488" cy="646331"/>
          </a:xfrm>
          <a:prstGeom prst="rect">
            <a:avLst/>
          </a:prstGeom>
        </p:spPr>
        <p:txBody>
          <a:bodyPr wrap="square">
            <a:spAutoFit/>
          </a:bodyPr>
          <a:lstStyle/>
          <a:p>
            <a:pPr lvl="0"/>
            <a:r>
              <a:rPr lang="ru-RU" dirty="0" smtClean="0">
                <a:solidFill>
                  <a:prstClr val="black"/>
                </a:solidFill>
                <a:latin typeface="Times New Roman" pitchFamily="18" charset="0"/>
                <a:cs typeface="Times New Roman" pitchFamily="18" charset="0"/>
              </a:rPr>
              <a:t>В пос. Винницы ежегодно в июне проводится Вепсский фольклорный праздник-фестиваль «Древо жизни».</a:t>
            </a:r>
            <a:endParaRPr lang="ru-RU" dirty="0"/>
          </a:p>
        </p:txBody>
      </p:sp>
      <p:pic>
        <p:nvPicPr>
          <p:cNvPr id="3" name="Picture 2" descr="C:\Users\дом\Desktop\Ленинградская область\Вепсский лес\uK6Av2wcJ_Y.jpg"/>
          <p:cNvPicPr>
            <a:picLocks noChangeAspect="1" noChangeArrowheads="1"/>
          </p:cNvPicPr>
          <p:nvPr/>
        </p:nvPicPr>
        <p:blipFill>
          <a:blip r:embed="rId2" cstate="print"/>
          <a:srcRect/>
          <a:stretch>
            <a:fillRect/>
          </a:stretch>
        </p:blipFill>
        <p:spPr bwMode="auto">
          <a:xfrm>
            <a:off x="0" y="836712"/>
            <a:ext cx="4499992" cy="5832648"/>
          </a:xfrm>
          <a:prstGeom prst="rect">
            <a:avLst/>
          </a:prstGeom>
          <a:noFill/>
        </p:spPr>
      </p:pic>
      <p:pic>
        <p:nvPicPr>
          <p:cNvPr id="6145" name="Picture 1" descr="C:\Users\дом\Desktop\Ленинградская область\Вепсский лес\seW5oKCcW2Q.jpg"/>
          <p:cNvPicPr>
            <a:picLocks noChangeAspect="1" noChangeArrowheads="1"/>
          </p:cNvPicPr>
          <p:nvPr/>
        </p:nvPicPr>
        <p:blipFill>
          <a:blip r:embed="rId3" cstate="print"/>
          <a:srcRect/>
          <a:stretch>
            <a:fillRect/>
          </a:stretch>
        </p:blipFill>
        <p:spPr bwMode="auto">
          <a:xfrm>
            <a:off x="4572000" y="836712"/>
            <a:ext cx="4572000" cy="583264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251520" y="188640"/>
            <a:ext cx="8892480" cy="1077218"/>
          </a:xfrm>
          <a:prstGeom prst="rect">
            <a:avLst/>
          </a:prstGeom>
        </p:spPr>
        <p:txBody>
          <a:bodyPr wrap="square">
            <a:spAutoFit/>
          </a:bodyPr>
          <a:lstStyle/>
          <a:p>
            <a:pPr algn="ct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 </a:t>
            </a: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Р</a:t>
            </a: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астения, подлежащие </a:t>
            </a: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охране на территории Ленинградской области</a:t>
            </a:r>
            <a:endParaRPr lang="ru-RU" sz="3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endParaRPr>
          </a:p>
        </p:txBody>
      </p:sp>
      <p:sp>
        <p:nvSpPr>
          <p:cNvPr id="3" name="Прямоугольник 2"/>
          <p:cNvSpPr/>
          <p:nvPr/>
        </p:nvSpPr>
        <p:spPr>
          <a:xfrm>
            <a:off x="251520" y="1340768"/>
            <a:ext cx="8640960" cy="1754326"/>
          </a:xfrm>
          <a:prstGeom prst="rect">
            <a:avLst/>
          </a:prstGeom>
        </p:spPr>
        <p:txBody>
          <a:bodyPr wrap="square">
            <a:spAutoFit/>
          </a:bodyPr>
          <a:lstStyle/>
          <a:p>
            <a:pPr algn="just"/>
            <a:r>
              <a:rPr lang="ru-RU" dirty="0" smtClean="0">
                <a:latin typeface="Times New Roman" pitchFamily="18" charset="0"/>
                <a:cs typeface="Times New Roman" pitchFamily="18" charset="0"/>
              </a:rPr>
              <a:t>Среди растений, занесенных в Красную книгу – те, что считаются редкими на всей территории РФ. Причинами резкого снижения численности растений в области является их бесконтрольный сбор в качестве лекарственного сырья или в качестве пряностей, уничтожение на букеты и хозяйственная деятельность человека, сопряженная с загрязнением почв и водоемов.</a:t>
            </a:r>
          </a:p>
          <a:p>
            <a:endParaRPr lang="ru-RU" dirty="0"/>
          </a:p>
        </p:txBody>
      </p:sp>
      <p:pic>
        <p:nvPicPr>
          <p:cNvPr id="1026" name="Picture 2" descr="C:\Users\дом\Desktop\Ленинградская область\красная книга Ленинградской области\растения Красной книги ЛО\2980.jpg"/>
          <p:cNvPicPr>
            <a:picLocks noChangeAspect="1" noChangeArrowheads="1"/>
          </p:cNvPicPr>
          <p:nvPr/>
        </p:nvPicPr>
        <p:blipFill>
          <a:blip r:embed="rId2" cstate="print"/>
          <a:srcRect/>
          <a:stretch>
            <a:fillRect/>
          </a:stretch>
        </p:blipFill>
        <p:spPr bwMode="auto">
          <a:xfrm>
            <a:off x="3347864" y="4581128"/>
            <a:ext cx="2664296" cy="1872208"/>
          </a:xfrm>
          <a:prstGeom prst="rect">
            <a:avLst/>
          </a:prstGeom>
          <a:noFill/>
        </p:spPr>
      </p:pic>
      <p:pic>
        <p:nvPicPr>
          <p:cNvPr id="1028" name="Picture 4" descr="C:\Users\дом\Desktop\Ленинградская область\красная книга Ленинградской области\растения Красной книги ЛО\5122.jpg"/>
          <p:cNvPicPr>
            <a:picLocks noChangeAspect="1" noChangeArrowheads="1"/>
          </p:cNvPicPr>
          <p:nvPr/>
        </p:nvPicPr>
        <p:blipFill>
          <a:blip r:embed="rId3" cstate="print"/>
          <a:srcRect/>
          <a:stretch>
            <a:fillRect/>
          </a:stretch>
        </p:blipFill>
        <p:spPr bwMode="auto">
          <a:xfrm>
            <a:off x="611560" y="3717032"/>
            <a:ext cx="2016224" cy="2664296"/>
          </a:xfrm>
          <a:prstGeom prst="rect">
            <a:avLst/>
          </a:prstGeom>
          <a:noFill/>
        </p:spPr>
      </p:pic>
      <p:pic>
        <p:nvPicPr>
          <p:cNvPr id="1029" name="Picture 5" descr="C:\Users\дом\Desktop\Ленинградская область\красная книга Ленинградской области\растения Красной книги ЛО\3350.jpg"/>
          <p:cNvPicPr>
            <a:picLocks noChangeAspect="1" noChangeArrowheads="1"/>
          </p:cNvPicPr>
          <p:nvPr/>
        </p:nvPicPr>
        <p:blipFill>
          <a:blip r:embed="rId4" cstate="print"/>
          <a:srcRect/>
          <a:stretch>
            <a:fillRect/>
          </a:stretch>
        </p:blipFill>
        <p:spPr bwMode="auto">
          <a:xfrm>
            <a:off x="6660232" y="3645024"/>
            <a:ext cx="2016224" cy="2736304"/>
          </a:xfrm>
          <a:prstGeom prst="rect">
            <a:avLst/>
          </a:prstGeom>
          <a:noFill/>
        </p:spPr>
      </p:pic>
      <p:sp>
        <p:nvSpPr>
          <p:cNvPr id="8" name="Прямоугольник 7"/>
          <p:cNvSpPr/>
          <p:nvPr/>
        </p:nvSpPr>
        <p:spPr>
          <a:xfrm>
            <a:off x="179512" y="3068960"/>
            <a:ext cx="2987824" cy="461665"/>
          </a:xfrm>
          <a:prstGeom prst="rect">
            <a:avLst/>
          </a:prstGeom>
        </p:spPr>
        <p:txBody>
          <a:bodyPr wrap="square">
            <a:spAutoFit/>
          </a:bodyPr>
          <a:lstStyle/>
          <a:p>
            <a:r>
              <a:rPr lang="ru-RU" sz="2400" b="1" i="1" dirty="0" smtClean="0">
                <a:solidFill>
                  <a:srgbClr val="FFFF00"/>
                </a:solidFill>
                <a:latin typeface="Times New Roman" pitchFamily="18" charset="0"/>
                <a:cs typeface="Times New Roman" pitchFamily="18" charset="0"/>
              </a:rPr>
              <a:t>Венерин башмачок</a:t>
            </a:r>
            <a:endParaRPr lang="ru-RU" sz="2400" b="1" i="1" dirty="0">
              <a:solidFill>
                <a:srgbClr val="FFFF00"/>
              </a:solidFill>
            </a:endParaRPr>
          </a:p>
        </p:txBody>
      </p:sp>
      <p:sp>
        <p:nvSpPr>
          <p:cNvPr id="9" name="Прямоугольник 8"/>
          <p:cNvSpPr/>
          <p:nvPr/>
        </p:nvSpPr>
        <p:spPr>
          <a:xfrm>
            <a:off x="3491880" y="3933056"/>
            <a:ext cx="2376264" cy="461665"/>
          </a:xfrm>
          <a:prstGeom prst="rect">
            <a:avLst/>
          </a:prstGeom>
        </p:spPr>
        <p:txBody>
          <a:bodyPr wrap="square">
            <a:spAutoFit/>
          </a:bodyPr>
          <a:lstStyle/>
          <a:p>
            <a:r>
              <a:rPr lang="ru-RU" sz="2400" b="1" i="1" dirty="0" smtClean="0">
                <a:solidFill>
                  <a:srgbClr val="FFFF00"/>
                </a:solidFill>
                <a:latin typeface="Times New Roman" pitchFamily="18" charset="0"/>
                <a:cs typeface="Times New Roman" pitchFamily="18" charset="0"/>
              </a:rPr>
              <a:t>Водяная лилия</a:t>
            </a:r>
            <a:endParaRPr lang="ru-RU" sz="2400" b="1" i="1" dirty="0">
              <a:solidFill>
                <a:srgbClr val="FFFF00"/>
              </a:solidFill>
            </a:endParaRPr>
          </a:p>
        </p:txBody>
      </p:sp>
      <p:sp>
        <p:nvSpPr>
          <p:cNvPr id="10" name="Прямоугольник 9"/>
          <p:cNvSpPr/>
          <p:nvPr/>
        </p:nvSpPr>
        <p:spPr>
          <a:xfrm>
            <a:off x="6263680" y="3068960"/>
            <a:ext cx="2880320" cy="461665"/>
          </a:xfrm>
          <a:prstGeom prst="rect">
            <a:avLst/>
          </a:prstGeom>
        </p:spPr>
        <p:txBody>
          <a:bodyPr wrap="square">
            <a:spAutoFit/>
          </a:bodyPr>
          <a:lstStyle/>
          <a:p>
            <a:r>
              <a:rPr lang="ru-RU" sz="2400" b="1" i="1" dirty="0" smtClean="0">
                <a:solidFill>
                  <a:srgbClr val="FFFF00"/>
                </a:solidFill>
                <a:latin typeface="Times New Roman" pitchFamily="18" charset="0"/>
                <a:cs typeface="Times New Roman" pitchFamily="18" charset="0"/>
              </a:rPr>
              <a:t>Хвощ </a:t>
            </a:r>
            <a:r>
              <a:rPr lang="ru-RU" sz="2400" b="1" i="1" dirty="0" err="1" smtClean="0">
                <a:solidFill>
                  <a:srgbClr val="FFFF00"/>
                </a:solidFill>
                <a:latin typeface="Times New Roman" pitchFamily="18" charset="0"/>
                <a:cs typeface="Times New Roman" pitchFamily="18" charset="0"/>
              </a:rPr>
              <a:t>камышковый</a:t>
            </a:r>
            <a:endParaRPr lang="ru-RU" sz="2400" b="1" i="1" dirty="0">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2" name="Рисунок 1" descr="C:\Users\дом\Desktop\Ленинградская область\красная книга Ленинградской области\be81-1392325261-44.jpg"/>
          <p:cNvPicPr/>
          <p:nvPr/>
        </p:nvPicPr>
        <p:blipFill>
          <a:blip r:embed="rId2" cstate="print"/>
          <a:srcRect l="59647" t="18162" r="909" b="46581"/>
          <a:stretch>
            <a:fillRect/>
          </a:stretch>
        </p:blipFill>
        <p:spPr bwMode="auto">
          <a:xfrm>
            <a:off x="0" y="980728"/>
            <a:ext cx="3275856" cy="2952328"/>
          </a:xfrm>
          <a:prstGeom prst="rect">
            <a:avLst/>
          </a:prstGeom>
          <a:noFill/>
          <a:ln w="9525">
            <a:noFill/>
            <a:miter lim="800000"/>
            <a:headEnd/>
            <a:tailEnd/>
          </a:ln>
        </p:spPr>
      </p:pic>
      <p:pic>
        <p:nvPicPr>
          <p:cNvPr id="3" name="Рисунок 2" descr="C:\Users\дом\Desktop\Ленинградская область\красная книга Ленинградской области\be81-1392325261-47.jpg"/>
          <p:cNvPicPr/>
          <p:nvPr/>
        </p:nvPicPr>
        <p:blipFill>
          <a:blip r:embed="rId3" cstate="print"/>
          <a:srcRect l="8177" t="34615" r="49012" b="26496"/>
          <a:stretch>
            <a:fillRect/>
          </a:stretch>
        </p:blipFill>
        <p:spPr bwMode="auto">
          <a:xfrm>
            <a:off x="5868144" y="980728"/>
            <a:ext cx="3275856" cy="3024336"/>
          </a:xfrm>
          <a:prstGeom prst="rect">
            <a:avLst/>
          </a:prstGeom>
          <a:noFill/>
          <a:ln w="9525">
            <a:noFill/>
            <a:miter lim="800000"/>
            <a:headEnd/>
            <a:tailEnd/>
          </a:ln>
        </p:spPr>
      </p:pic>
      <p:pic>
        <p:nvPicPr>
          <p:cNvPr id="4" name="Рисунок 3" descr="C:\Users\дом\Desktop\Ленинградская область\красная книга Ленинградской области\be81-1392325261-45.jpg"/>
          <p:cNvPicPr/>
          <p:nvPr/>
        </p:nvPicPr>
        <p:blipFill>
          <a:blip r:embed="rId4" cstate="print"/>
          <a:srcRect l="3688" t="30983" r="69870" b="17521"/>
          <a:stretch>
            <a:fillRect/>
          </a:stretch>
        </p:blipFill>
        <p:spPr bwMode="auto">
          <a:xfrm>
            <a:off x="3275856" y="2780928"/>
            <a:ext cx="2592288" cy="3168352"/>
          </a:xfrm>
          <a:prstGeom prst="rect">
            <a:avLst/>
          </a:prstGeom>
          <a:noFill/>
          <a:ln w="9525">
            <a:noFill/>
            <a:miter lim="800000"/>
            <a:headEnd/>
            <a:tailEnd/>
          </a:ln>
        </p:spPr>
      </p:pic>
      <p:sp>
        <p:nvSpPr>
          <p:cNvPr id="6" name="Прямоугольник 5"/>
          <p:cNvSpPr/>
          <p:nvPr/>
        </p:nvSpPr>
        <p:spPr>
          <a:xfrm>
            <a:off x="5868144" y="404664"/>
            <a:ext cx="3275856" cy="461665"/>
          </a:xfrm>
          <a:prstGeom prst="rect">
            <a:avLst/>
          </a:prstGeom>
        </p:spPr>
        <p:txBody>
          <a:bodyPr wrap="square">
            <a:spAutoFit/>
          </a:bodyPr>
          <a:lstStyle/>
          <a:p>
            <a:r>
              <a:rPr lang="ru-RU" sz="2400" b="1" i="1" dirty="0" smtClean="0">
                <a:solidFill>
                  <a:srgbClr val="FFFF00"/>
                </a:solidFill>
                <a:latin typeface="Times New Roman" pitchFamily="18" charset="0"/>
                <a:cs typeface="Times New Roman" pitchFamily="18" charset="0"/>
              </a:rPr>
              <a:t>Калина  обыкновенная</a:t>
            </a:r>
          </a:p>
        </p:txBody>
      </p:sp>
      <p:sp>
        <p:nvSpPr>
          <p:cNvPr id="7" name="Прямоугольник 6"/>
          <p:cNvSpPr/>
          <p:nvPr/>
        </p:nvSpPr>
        <p:spPr>
          <a:xfrm>
            <a:off x="2627784" y="6021288"/>
            <a:ext cx="3888432" cy="461665"/>
          </a:xfrm>
          <a:prstGeom prst="rect">
            <a:avLst/>
          </a:prstGeom>
        </p:spPr>
        <p:txBody>
          <a:bodyPr wrap="square">
            <a:spAutoFit/>
          </a:bodyPr>
          <a:lstStyle/>
          <a:p>
            <a:r>
              <a:rPr lang="ru-RU" sz="2400" b="1" i="1" dirty="0" smtClean="0">
                <a:solidFill>
                  <a:srgbClr val="FFFF00"/>
                </a:solidFill>
                <a:latin typeface="Times New Roman" pitchFamily="18" charset="0"/>
                <a:cs typeface="Times New Roman" pitchFamily="18" charset="0"/>
              </a:rPr>
              <a:t>Валериана  лекарственная</a:t>
            </a:r>
          </a:p>
        </p:txBody>
      </p:sp>
      <p:sp>
        <p:nvSpPr>
          <p:cNvPr id="8" name="Прямоугольник 7"/>
          <p:cNvSpPr/>
          <p:nvPr/>
        </p:nvSpPr>
        <p:spPr>
          <a:xfrm>
            <a:off x="179512" y="404664"/>
            <a:ext cx="2227213"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Ель сибирская </a:t>
            </a:r>
            <a:endParaRPr lang="ru-RU" sz="2400" b="1" i="1" dirty="0" smtClean="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2050" name="Picture 2" descr="C:\Users\дом\Desktop\Ленинградская область\красная книга Ленинградской области\грибы Красной Книги ЛО\51.jpg"/>
          <p:cNvPicPr>
            <a:picLocks noChangeAspect="1" noChangeArrowheads="1"/>
          </p:cNvPicPr>
          <p:nvPr/>
        </p:nvPicPr>
        <p:blipFill>
          <a:blip r:embed="rId2" cstate="print"/>
          <a:srcRect r="-242" b="10506"/>
          <a:stretch>
            <a:fillRect/>
          </a:stretch>
        </p:blipFill>
        <p:spPr bwMode="auto">
          <a:xfrm>
            <a:off x="251520" y="1628800"/>
            <a:ext cx="3744416" cy="2736304"/>
          </a:xfrm>
          <a:prstGeom prst="rect">
            <a:avLst/>
          </a:prstGeom>
          <a:noFill/>
        </p:spPr>
      </p:pic>
      <p:pic>
        <p:nvPicPr>
          <p:cNvPr id="2051" name="Picture 3" descr="C:\Users\дом\Desktop\Ленинградская область\красная книга Ленинградской области\грибы Красной Книги ЛО\52.jpg"/>
          <p:cNvPicPr>
            <a:picLocks noChangeAspect="1" noChangeArrowheads="1"/>
          </p:cNvPicPr>
          <p:nvPr/>
        </p:nvPicPr>
        <p:blipFill>
          <a:blip r:embed="rId3" cstate="print"/>
          <a:srcRect l="2278" r="4314" b="7699"/>
          <a:stretch>
            <a:fillRect/>
          </a:stretch>
        </p:blipFill>
        <p:spPr bwMode="auto">
          <a:xfrm>
            <a:off x="4860032" y="1628800"/>
            <a:ext cx="4032448" cy="2736304"/>
          </a:xfrm>
          <a:prstGeom prst="rect">
            <a:avLst/>
          </a:prstGeom>
          <a:noFill/>
        </p:spPr>
      </p:pic>
      <p:pic>
        <p:nvPicPr>
          <p:cNvPr id="2052" name="Picture 4" descr="C:\Users\дом\Desktop\Ленинградская область\красная книга Ленинградской области\грибы Красной Книги ЛО\26.jpg"/>
          <p:cNvPicPr>
            <a:picLocks noChangeAspect="1" noChangeArrowheads="1"/>
          </p:cNvPicPr>
          <p:nvPr/>
        </p:nvPicPr>
        <p:blipFill>
          <a:blip r:embed="rId4" cstate="print"/>
          <a:srcRect t="9647" r="4219" b="6837"/>
          <a:stretch>
            <a:fillRect/>
          </a:stretch>
        </p:blipFill>
        <p:spPr bwMode="auto">
          <a:xfrm>
            <a:off x="2195736" y="4365104"/>
            <a:ext cx="4032448" cy="2492896"/>
          </a:xfrm>
          <a:prstGeom prst="rect">
            <a:avLst/>
          </a:prstGeom>
          <a:noFill/>
        </p:spPr>
      </p:pic>
      <p:sp>
        <p:nvSpPr>
          <p:cNvPr id="5" name="Прямоугольник 4"/>
          <p:cNvSpPr/>
          <p:nvPr/>
        </p:nvSpPr>
        <p:spPr>
          <a:xfrm>
            <a:off x="323528" y="1124744"/>
            <a:ext cx="3456384" cy="461665"/>
          </a:xfrm>
          <a:prstGeom prst="rect">
            <a:avLst/>
          </a:prstGeom>
        </p:spPr>
        <p:txBody>
          <a:bodyPr wrap="square">
            <a:spAutoFit/>
          </a:bodyPr>
          <a:lstStyle/>
          <a:p>
            <a:r>
              <a:rPr lang="ru-RU" sz="2400" b="1" i="1" dirty="0" err="1" smtClean="0">
                <a:solidFill>
                  <a:srgbClr val="FFFF00"/>
                </a:solidFill>
                <a:latin typeface="Times New Roman" pitchFamily="18" charset="0"/>
                <a:cs typeface="Times New Roman" pitchFamily="18" charset="0"/>
              </a:rPr>
              <a:t>Полипорус</a:t>
            </a:r>
            <a:r>
              <a:rPr lang="ru-RU" sz="2400" b="1" i="1" dirty="0" smtClean="0">
                <a:solidFill>
                  <a:srgbClr val="FFFF00"/>
                </a:solidFill>
                <a:latin typeface="Times New Roman" pitchFamily="18" charset="0"/>
                <a:cs typeface="Times New Roman" pitchFamily="18" charset="0"/>
              </a:rPr>
              <a:t>  зонтичный</a:t>
            </a:r>
          </a:p>
        </p:txBody>
      </p:sp>
      <p:sp>
        <p:nvSpPr>
          <p:cNvPr id="6" name="Прямоугольник 5"/>
          <p:cNvSpPr/>
          <p:nvPr/>
        </p:nvSpPr>
        <p:spPr>
          <a:xfrm>
            <a:off x="5148064" y="1196752"/>
            <a:ext cx="3586175" cy="461665"/>
          </a:xfrm>
          <a:prstGeom prst="rect">
            <a:avLst/>
          </a:prstGeom>
        </p:spPr>
        <p:txBody>
          <a:bodyPr wrap="none">
            <a:spAutoFit/>
          </a:bodyPr>
          <a:lstStyle/>
          <a:p>
            <a:r>
              <a:rPr lang="ru-RU" sz="2400" b="1" i="1" dirty="0" err="1" smtClean="0">
                <a:solidFill>
                  <a:srgbClr val="FFFF00"/>
                </a:solidFill>
                <a:latin typeface="Times New Roman" pitchFamily="18" charset="0"/>
                <a:cs typeface="Times New Roman" pitchFamily="18" charset="0"/>
              </a:rPr>
              <a:t>Гериций</a:t>
            </a:r>
            <a:r>
              <a:rPr lang="ru-RU" sz="2400" b="1" i="1" dirty="0" smtClean="0">
                <a:solidFill>
                  <a:srgbClr val="FFFF00"/>
                </a:solidFill>
                <a:latin typeface="Times New Roman" pitchFamily="18" charset="0"/>
                <a:cs typeface="Times New Roman" pitchFamily="18" charset="0"/>
              </a:rPr>
              <a:t>  коралловидный</a:t>
            </a:r>
          </a:p>
        </p:txBody>
      </p:sp>
      <p:sp>
        <p:nvSpPr>
          <p:cNvPr id="7" name="Прямоугольник 6"/>
          <p:cNvSpPr/>
          <p:nvPr/>
        </p:nvSpPr>
        <p:spPr>
          <a:xfrm>
            <a:off x="6156176" y="5661248"/>
            <a:ext cx="2126223" cy="830997"/>
          </a:xfrm>
          <a:prstGeom prst="rect">
            <a:avLst/>
          </a:prstGeom>
        </p:spPr>
        <p:txBody>
          <a:bodyPr wrap="none">
            <a:spAutoFit/>
          </a:bodyPr>
          <a:lstStyle/>
          <a:p>
            <a:r>
              <a:rPr lang="ru-RU" sz="2400" b="1" i="1" dirty="0" err="1" smtClean="0">
                <a:solidFill>
                  <a:srgbClr val="FFFF00"/>
                </a:solidFill>
                <a:latin typeface="Times New Roman" pitchFamily="18" charset="0"/>
                <a:cs typeface="Times New Roman" pitchFamily="18" charset="0"/>
              </a:rPr>
              <a:t>Чешуйчатка</a:t>
            </a:r>
            <a:r>
              <a:rPr lang="ru-RU" sz="2400" b="1" i="1" dirty="0" smtClean="0">
                <a:solidFill>
                  <a:srgbClr val="FFFF00"/>
                </a:solidFill>
                <a:latin typeface="Times New Roman" pitchFamily="18" charset="0"/>
                <a:cs typeface="Times New Roman" pitchFamily="18" charset="0"/>
              </a:rPr>
              <a:t>  </a:t>
            </a:r>
            <a:endParaRPr lang="ru-RU" sz="2400" b="1" i="1" dirty="0" smtClean="0">
              <a:solidFill>
                <a:srgbClr val="FFFF00"/>
              </a:solidFill>
              <a:latin typeface="Times New Roman" pitchFamily="18" charset="0"/>
              <a:cs typeface="Times New Roman" pitchFamily="18" charset="0"/>
            </a:endParaRPr>
          </a:p>
          <a:p>
            <a:r>
              <a:rPr lang="ru-RU" sz="2400" b="1" i="1" dirty="0" smtClean="0">
                <a:solidFill>
                  <a:srgbClr val="FFFF00"/>
                </a:solidFill>
                <a:latin typeface="Times New Roman" pitchFamily="18" charset="0"/>
                <a:cs typeface="Times New Roman" pitchFamily="18" charset="0"/>
              </a:rPr>
              <a:t>обыкновенная</a:t>
            </a:r>
            <a:endParaRPr lang="ru-RU" sz="2400" b="1" i="1" dirty="0" smtClean="0">
              <a:solidFill>
                <a:srgbClr val="FFFF00"/>
              </a:solidFill>
              <a:latin typeface="Times New Roman" pitchFamily="18" charset="0"/>
              <a:cs typeface="Times New Roman" pitchFamily="18" charset="0"/>
            </a:endParaRPr>
          </a:p>
        </p:txBody>
      </p:sp>
      <p:sp>
        <p:nvSpPr>
          <p:cNvPr id="6145" name="Rectangle 1"/>
          <p:cNvSpPr>
            <a:spLocks noChangeArrowheads="1"/>
          </p:cNvSpPr>
          <p:nvPr/>
        </p:nvSpPr>
        <p:spPr bwMode="auto">
          <a:xfrm>
            <a:off x="179512" y="188640"/>
            <a:ext cx="8762783"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Многообразие грибов Ленинградской области исчисляется многими сотнями видов.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У нас их можно встретить в любых типах лесов, на полях и лугах, в болотах, огородах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 даже на городских газонах.</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0" y="188640"/>
            <a:ext cx="9144000" cy="1077218"/>
          </a:xfrm>
          <a:prstGeom prst="rect">
            <a:avLst/>
          </a:prstGeom>
        </p:spPr>
        <p:txBody>
          <a:bodyPr wrap="square">
            <a:spAutoFit/>
          </a:bodyPr>
          <a:lstStyle/>
          <a:p>
            <a:pPr algn="ct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 </a:t>
            </a: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Ж</a:t>
            </a: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ивотные, подлежащие </a:t>
            </a: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охране на </a:t>
            </a:r>
          </a:p>
          <a:p>
            <a:pPr algn="ctr"/>
            <a:r>
              <a:rPr lang="ru-RU"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rPr>
              <a:t>территории Ленинградской области</a:t>
            </a:r>
            <a:endParaRPr lang="ru-RU" sz="3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nstanta"/>
            </a:endParaRPr>
          </a:p>
        </p:txBody>
      </p:sp>
      <p:sp>
        <p:nvSpPr>
          <p:cNvPr id="3" name="Прямоугольник 2"/>
          <p:cNvSpPr/>
          <p:nvPr/>
        </p:nvSpPr>
        <p:spPr>
          <a:xfrm>
            <a:off x="179512" y="1412776"/>
            <a:ext cx="8784976" cy="2031325"/>
          </a:xfrm>
          <a:prstGeom prst="rect">
            <a:avLst/>
          </a:prstGeom>
        </p:spPr>
        <p:txBody>
          <a:bodyPr wrap="square">
            <a:spAutoFit/>
          </a:bodyPr>
          <a:lstStyle/>
          <a:p>
            <a:r>
              <a:rPr lang="ru-RU" dirty="0" smtClean="0">
                <a:latin typeface="Times New Roman" pitchFamily="18" charset="0"/>
                <a:cs typeface="Times New Roman" pitchFamily="18" charset="0"/>
              </a:rPr>
              <a:t>В отличие от растений, многие представители животного царства не могут мириться даже с присутствием человека в местах их обитания, и "фактор беспокойства" становится дополнительным, а порой основным, негативным воздействием на фауну нашего густонаселенного региона. Это означает, что основным методом сохранения животного населения, и, прежде всего, редких видов, становится организация особо охраняемых природных территорий (ООПТ), где многие звери и птицы находят себе прибежище. </a:t>
            </a:r>
            <a:endParaRPr lang="ru-RU" dirty="0">
              <a:latin typeface="Times New Roman" pitchFamily="18" charset="0"/>
              <a:cs typeface="Times New Roman" pitchFamily="18" charset="0"/>
            </a:endParaRPr>
          </a:p>
        </p:txBody>
      </p:sp>
      <p:pic>
        <p:nvPicPr>
          <p:cNvPr id="3074" name="Picture 2" descr="C:\Users\дом\Desktop\Ленинградская область\красная книга Ленинградской области\животные ЛО\img4.jpg"/>
          <p:cNvPicPr>
            <a:picLocks noChangeAspect="1" noChangeArrowheads="1"/>
          </p:cNvPicPr>
          <p:nvPr/>
        </p:nvPicPr>
        <p:blipFill>
          <a:blip r:embed="rId2" cstate="print"/>
          <a:srcRect l="12395" t="28350" r="8462" b="11801"/>
          <a:stretch>
            <a:fillRect/>
          </a:stretch>
        </p:blipFill>
        <p:spPr bwMode="auto">
          <a:xfrm>
            <a:off x="179512" y="4293096"/>
            <a:ext cx="4248472" cy="2376264"/>
          </a:xfrm>
          <a:prstGeom prst="rect">
            <a:avLst/>
          </a:prstGeom>
          <a:noFill/>
        </p:spPr>
      </p:pic>
      <p:pic>
        <p:nvPicPr>
          <p:cNvPr id="3076" name="Picture 4" descr="C:\Users\дом\Desktop\Ленинградская область\красная книга Ленинградской области\животные ЛО\img16.jpg"/>
          <p:cNvPicPr>
            <a:picLocks noChangeAspect="1" noChangeArrowheads="1"/>
          </p:cNvPicPr>
          <p:nvPr/>
        </p:nvPicPr>
        <p:blipFill>
          <a:blip r:embed="rId3" cstate="print"/>
          <a:srcRect l="46063" t="30050" r="3538" b="8001"/>
          <a:stretch>
            <a:fillRect/>
          </a:stretch>
        </p:blipFill>
        <p:spPr bwMode="auto">
          <a:xfrm>
            <a:off x="4932040" y="3645024"/>
            <a:ext cx="4032448" cy="3024336"/>
          </a:xfrm>
          <a:prstGeom prst="rect">
            <a:avLst/>
          </a:prstGeom>
          <a:noFill/>
        </p:spPr>
      </p:pic>
      <p:sp>
        <p:nvSpPr>
          <p:cNvPr id="6" name="Прямоугольник 5"/>
          <p:cNvSpPr/>
          <p:nvPr/>
        </p:nvSpPr>
        <p:spPr>
          <a:xfrm>
            <a:off x="467544" y="3789040"/>
            <a:ext cx="1531894"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Росомаха</a:t>
            </a:r>
            <a:r>
              <a:rPr lang="ru-RU" sz="2400" b="1" i="1" dirty="0" smtClean="0">
                <a:solidFill>
                  <a:srgbClr val="FFFF00"/>
                </a:solidFill>
                <a:latin typeface="Times New Roman" pitchFamily="18" charset="0"/>
                <a:cs typeface="Times New Roman" pitchFamily="18" charset="0"/>
              </a:rPr>
              <a:t> </a:t>
            </a:r>
            <a:endParaRPr lang="ru-RU" sz="2400" dirty="0"/>
          </a:p>
        </p:txBody>
      </p:sp>
      <p:sp>
        <p:nvSpPr>
          <p:cNvPr id="7" name="Прямоугольник 6"/>
          <p:cNvSpPr/>
          <p:nvPr/>
        </p:nvSpPr>
        <p:spPr>
          <a:xfrm>
            <a:off x="6012160" y="3212976"/>
            <a:ext cx="2907655"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Олень  благородный</a:t>
            </a:r>
            <a:endParaRPr lang="ru-RU"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2" name="Picture 3" descr="C:\Users\дом\Desktop\Ленинградская область\красная книга Ленинградской области\животные ЛО\6.jpg"/>
          <p:cNvPicPr>
            <a:picLocks noChangeAspect="1" noChangeArrowheads="1"/>
          </p:cNvPicPr>
          <p:nvPr/>
        </p:nvPicPr>
        <p:blipFill>
          <a:blip r:embed="rId2" cstate="print"/>
          <a:srcRect l="4849" t="28401" r="46527" b="16058"/>
          <a:stretch>
            <a:fillRect/>
          </a:stretch>
        </p:blipFill>
        <p:spPr bwMode="auto">
          <a:xfrm>
            <a:off x="0" y="0"/>
            <a:ext cx="3419872" cy="2924944"/>
          </a:xfrm>
          <a:prstGeom prst="rect">
            <a:avLst/>
          </a:prstGeom>
          <a:noFill/>
        </p:spPr>
      </p:pic>
      <p:pic>
        <p:nvPicPr>
          <p:cNvPr id="4098" name="Picture 2" descr="C:\Users\дом\Desktop\Ленинградская область\красная книга Ленинградской области\животные ЛО\img9.jpg"/>
          <p:cNvPicPr>
            <a:picLocks noChangeAspect="1" noChangeArrowheads="1"/>
          </p:cNvPicPr>
          <p:nvPr/>
        </p:nvPicPr>
        <p:blipFill>
          <a:blip r:embed="rId3" cstate="print"/>
          <a:srcRect l="44487" t="29000" r="5113" b="12201"/>
          <a:stretch>
            <a:fillRect/>
          </a:stretch>
        </p:blipFill>
        <p:spPr bwMode="auto">
          <a:xfrm>
            <a:off x="5543600" y="3689648"/>
            <a:ext cx="3600400" cy="3168352"/>
          </a:xfrm>
          <a:prstGeom prst="rect">
            <a:avLst/>
          </a:prstGeom>
          <a:noFill/>
        </p:spPr>
      </p:pic>
      <p:pic>
        <p:nvPicPr>
          <p:cNvPr id="4099" name="Picture 3" descr="C:\Users\дом\Desktop\Ленинградская область\красная книга Ленинградской области\животные ЛО\be81-1392325261-12.jpg"/>
          <p:cNvPicPr>
            <a:picLocks noChangeAspect="1" noChangeArrowheads="1"/>
          </p:cNvPicPr>
          <p:nvPr/>
        </p:nvPicPr>
        <p:blipFill>
          <a:blip r:embed="rId4" cstate="print"/>
          <a:srcRect l="64175" t="7161" r="3696" b="52520"/>
          <a:stretch>
            <a:fillRect/>
          </a:stretch>
        </p:blipFill>
        <p:spPr bwMode="auto">
          <a:xfrm>
            <a:off x="3347864" y="1412776"/>
            <a:ext cx="3384376" cy="2880320"/>
          </a:xfrm>
          <a:prstGeom prst="rect">
            <a:avLst/>
          </a:prstGeom>
          <a:noFill/>
        </p:spPr>
      </p:pic>
      <p:sp>
        <p:nvSpPr>
          <p:cNvPr id="5" name="Прямоугольник 4"/>
          <p:cNvSpPr/>
          <p:nvPr/>
        </p:nvSpPr>
        <p:spPr>
          <a:xfrm>
            <a:off x="3419872" y="332656"/>
            <a:ext cx="2262542"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Белка - летяга</a:t>
            </a:r>
            <a:r>
              <a:rPr lang="ru-RU" sz="2400" b="1" i="1" dirty="0" smtClean="0">
                <a:solidFill>
                  <a:srgbClr val="FFFF00"/>
                </a:solidFill>
                <a:latin typeface="Times New Roman" pitchFamily="18" charset="0"/>
                <a:cs typeface="Times New Roman" pitchFamily="18" charset="0"/>
              </a:rPr>
              <a:t> </a:t>
            </a:r>
            <a:endParaRPr lang="ru-RU" sz="2400" dirty="0"/>
          </a:p>
        </p:txBody>
      </p:sp>
      <p:sp>
        <p:nvSpPr>
          <p:cNvPr id="6" name="Прямоугольник 5"/>
          <p:cNvSpPr/>
          <p:nvPr/>
        </p:nvSpPr>
        <p:spPr>
          <a:xfrm>
            <a:off x="2267744" y="3284984"/>
            <a:ext cx="1052211"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Ласка</a:t>
            </a:r>
            <a:r>
              <a:rPr lang="ru-RU" sz="2000" b="1" i="1" dirty="0" smtClean="0">
                <a:solidFill>
                  <a:srgbClr val="FFFF00"/>
                </a:solidFill>
                <a:latin typeface="Times New Roman" pitchFamily="18" charset="0"/>
                <a:cs typeface="Times New Roman" pitchFamily="18" charset="0"/>
              </a:rPr>
              <a:t> </a:t>
            </a:r>
            <a:endParaRPr lang="ru-RU" sz="2000" dirty="0"/>
          </a:p>
        </p:txBody>
      </p:sp>
      <p:sp>
        <p:nvSpPr>
          <p:cNvPr id="7" name="Прямоугольник 6"/>
          <p:cNvSpPr/>
          <p:nvPr/>
        </p:nvSpPr>
        <p:spPr>
          <a:xfrm>
            <a:off x="7337865" y="3284984"/>
            <a:ext cx="1806135"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Заяц - русак</a:t>
            </a:r>
            <a:endParaRPr lang="ru-RU" sz="2400" dirty="0"/>
          </a:p>
        </p:txBody>
      </p:sp>
      <p:pic>
        <p:nvPicPr>
          <p:cNvPr id="8" name="Рисунок 7" descr="C:\Users\дом\Desktop\Ленинградская область\красная книга Ленинградской области\be81-1392325261-03.jpg"/>
          <p:cNvPicPr/>
          <p:nvPr/>
        </p:nvPicPr>
        <p:blipFill>
          <a:blip r:embed="rId5" cstate="print"/>
          <a:srcRect l="69748" t="14957" r="5559" b="45940"/>
          <a:stretch>
            <a:fillRect/>
          </a:stretch>
        </p:blipFill>
        <p:spPr bwMode="auto">
          <a:xfrm>
            <a:off x="0" y="4149081"/>
            <a:ext cx="3347864" cy="2708920"/>
          </a:xfrm>
          <a:prstGeom prst="rect">
            <a:avLst/>
          </a:prstGeom>
          <a:noFill/>
          <a:ln w="9525">
            <a:noFill/>
            <a:miter lim="800000"/>
            <a:headEnd/>
            <a:tailEnd/>
          </a:ln>
        </p:spPr>
      </p:pic>
      <p:sp>
        <p:nvSpPr>
          <p:cNvPr id="9" name="Прямоугольник 8"/>
          <p:cNvSpPr/>
          <p:nvPr/>
        </p:nvSpPr>
        <p:spPr>
          <a:xfrm>
            <a:off x="3347864" y="5661248"/>
            <a:ext cx="1190839"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Барсук </a:t>
            </a:r>
            <a:endParaRPr lang="ru-RU"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5122" name="Picture 2" descr="C:\Users\дом\Desktop\Ленинградская область\красная книга Ленинградской области\рыбы Красной книги ЛО\img30.jpg"/>
          <p:cNvPicPr>
            <a:picLocks noChangeAspect="1" noChangeArrowheads="1"/>
          </p:cNvPicPr>
          <p:nvPr/>
        </p:nvPicPr>
        <p:blipFill>
          <a:blip r:embed="rId2" cstate="print"/>
          <a:srcRect l="12200" t="48425" r="19259" b="5901"/>
          <a:stretch>
            <a:fillRect/>
          </a:stretch>
        </p:blipFill>
        <p:spPr bwMode="auto">
          <a:xfrm>
            <a:off x="0" y="692696"/>
            <a:ext cx="4283968" cy="2376264"/>
          </a:xfrm>
          <a:prstGeom prst="rect">
            <a:avLst/>
          </a:prstGeom>
          <a:noFill/>
        </p:spPr>
      </p:pic>
      <p:pic>
        <p:nvPicPr>
          <p:cNvPr id="5123" name="Picture 3" descr="C:\Users\дом\Desktop\Ленинградская область\красная книга Ленинградской области\рыбы Красной книги ЛО\img6.jpg"/>
          <p:cNvPicPr>
            <a:picLocks noChangeAspect="1" noChangeArrowheads="1"/>
          </p:cNvPicPr>
          <p:nvPr/>
        </p:nvPicPr>
        <p:blipFill>
          <a:blip r:embed="rId3" cstate="print"/>
          <a:srcRect l="8657" t="31100" r="9838" b="26375"/>
          <a:stretch>
            <a:fillRect/>
          </a:stretch>
        </p:blipFill>
        <p:spPr bwMode="auto">
          <a:xfrm>
            <a:off x="4175448" y="2708920"/>
            <a:ext cx="4968552" cy="2160240"/>
          </a:xfrm>
          <a:prstGeom prst="rect">
            <a:avLst/>
          </a:prstGeom>
          <a:noFill/>
        </p:spPr>
      </p:pic>
      <p:pic>
        <p:nvPicPr>
          <p:cNvPr id="5124" name="Picture 4" descr="C:\Users\дом\Desktop\Ленинградская область\красная книга Ленинградской области\рыбы Красной книги ЛО\img4.jpg"/>
          <p:cNvPicPr>
            <a:picLocks noChangeAspect="1" noChangeArrowheads="1"/>
          </p:cNvPicPr>
          <p:nvPr/>
        </p:nvPicPr>
        <p:blipFill>
          <a:blip r:embed="rId4" cstate="print"/>
          <a:srcRect l="5113" t="32675" r="3931" b="24800"/>
          <a:stretch>
            <a:fillRect/>
          </a:stretch>
        </p:blipFill>
        <p:spPr bwMode="auto">
          <a:xfrm>
            <a:off x="0" y="4797152"/>
            <a:ext cx="5544616" cy="2060848"/>
          </a:xfrm>
          <a:prstGeom prst="rect">
            <a:avLst/>
          </a:prstGeom>
          <a:noFill/>
        </p:spPr>
      </p:pic>
      <p:sp>
        <p:nvSpPr>
          <p:cNvPr id="5" name="Прямоугольник 4"/>
          <p:cNvSpPr/>
          <p:nvPr/>
        </p:nvSpPr>
        <p:spPr>
          <a:xfrm>
            <a:off x="179512" y="3068960"/>
            <a:ext cx="3312368" cy="461665"/>
          </a:xfrm>
          <a:prstGeom prst="rect">
            <a:avLst/>
          </a:prstGeom>
        </p:spPr>
        <p:txBody>
          <a:bodyPr wrap="square">
            <a:spAutoFit/>
          </a:bodyPr>
          <a:lstStyle/>
          <a:p>
            <a:r>
              <a:rPr lang="ru-RU" sz="2400" b="1" i="1" dirty="0" smtClean="0">
                <a:solidFill>
                  <a:srgbClr val="FFFF00"/>
                </a:solidFill>
                <a:latin typeface="Times New Roman" pitchFamily="18" charset="0"/>
                <a:cs typeface="Times New Roman" pitchFamily="18" charset="0"/>
              </a:rPr>
              <a:t>Ладожская  нерпа </a:t>
            </a:r>
            <a:endParaRPr lang="ru-RU" sz="2400" dirty="0"/>
          </a:p>
        </p:txBody>
      </p:sp>
      <p:sp>
        <p:nvSpPr>
          <p:cNvPr id="6" name="Прямоугольник 5"/>
          <p:cNvSpPr/>
          <p:nvPr/>
        </p:nvSpPr>
        <p:spPr>
          <a:xfrm>
            <a:off x="6300192" y="2204864"/>
            <a:ext cx="2520280" cy="461665"/>
          </a:xfrm>
          <a:prstGeom prst="rect">
            <a:avLst/>
          </a:prstGeom>
        </p:spPr>
        <p:txBody>
          <a:bodyPr wrap="square">
            <a:spAutoFit/>
          </a:bodyPr>
          <a:lstStyle/>
          <a:p>
            <a:r>
              <a:rPr lang="ru-RU" sz="2400" b="1" i="1" dirty="0" smtClean="0">
                <a:solidFill>
                  <a:srgbClr val="FFFF00"/>
                </a:solidFill>
                <a:latin typeface="Times New Roman" pitchFamily="18" charset="0"/>
                <a:cs typeface="Times New Roman" pitchFamily="18" charset="0"/>
              </a:rPr>
              <a:t>Лосось  озёрный </a:t>
            </a:r>
            <a:endParaRPr lang="ru-RU" sz="2400" dirty="0"/>
          </a:p>
        </p:txBody>
      </p:sp>
      <p:sp>
        <p:nvSpPr>
          <p:cNvPr id="7" name="Прямоугольник 6"/>
          <p:cNvSpPr/>
          <p:nvPr/>
        </p:nvSpPr>
        <p:spPr>
          <a:xfrm>
            <a:off x="5580112" y="6021288"/>
            <a:ext cx="2232248" cy="461665"/>
          </a:xfrm>
          <a:prstGeom prst="rect">
            <a:avLst/>
          </a:prstGeom>
        </p:spPr>
        <p:txBody>
          <a:bodyPr wrap="square">
            <a:spAutoFit/>
          </a:bodyPr>
          <a:lstStyle/>
          <a:p>
            <a:r>
              <a:rPr lang="ru-RU" sz="2400" b="1" i="1" dirty="0" smtClean="0">
                <a:solidFill>
                  <a:srgbClr val="FFFF00"/>
                </a:solidFill>
                <a:latin typeface="Times New Roman" pitchFamily="18" charset="0"/>
                <a:cs typeface="Times New Roman" pitchFamily="18" charset="0"/>
              </a:rPr>
              <a:t>Подкаменщик </a:t>
            </a:r>
            <a:endParaRPr lang="ru-RU" sz="2400" dirty="0"/>
          </a:p>
        </p:txBody>
      </p:sp>
      <p:sp>
        <p:nvSpPr>
          <p:cNvPr id="8" name="Прямоугольник 7"/>
          <p:cNvSpPr/>
          <p:nvPr/>
        </p:nvSpPr>
        <p:spPr>
          <a:xfrm>
            <a:off x="4283968" y="260648"/>
            <a:ext cx="4860032" cy="1477328"/>
          </a:xfrm>
          <a:prstGeom prst="rect">
            <a:avLst/>
          </a:prstGeom>
        </p:spPr>
        <p:txBody>
          <a:bodyPr wrap="square">
            <a:spAutoFit/>
          </a:bodyPr>
          <a:lstStyle/>
          <a:p>
            <a:pPr algn="just"/>
            <a:r>
              <a:rPr lang="ru-RU" dirty="0" smtClean="0">
                <a:latin typeface="Times New Roman" pitchFamily="18" charset="0"/>
                <a:cs typeface="Times New Roman" pitchFamily="18" charset="0"/>
              </a:rPr>
              <a:t>В Финском заливе, Ладожском озере, реках и озёрах области живёт около 80 видов рыб. Наибольшее число видов рыб Ленинградской области живёт в Финском заливе – ведь это                               настоящее море.</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6146" name="Picture 2" descr="C:\Users\дом\Desktop\Ленинградская область\красная книга Ленинградской области\птицы ЛО\1 (1).jpg"/>
          <p:cNvPicPr>
            <a:picLocks noChangeAspect="1" noChangeArrowheads="1"/>
          </p:cNvPicPr>
          <p:nvPr/>
        </p:nvPicPr>
        <p:blipFill>
          <a:blip r:embed="rId2" cstate="print"/>
          <a:srcRect t="5925" r="-191"/>
          <a:stretch>
            <a:fillRect/>
          </a:stretch>
        </p:blipFill>
        <p:spPr bwMode="auto">
          <a:xfrm>
            <a:off x="2771800" y="1916832"/>
            <a:ext cx="3528392" cy="2574479"/>
          </a:xfrm>
          <a:prstGeom prst="rect">
            <a:avLst/>
          </a:prstGeom>
          <a:noFill/>
        </p:spPr>
      </p:pic>
      <p:pic>
        <p:nvPicPr>
          <p:cNvPr id="6147" name="Picture 3" descr="C:\Users\дом\Desktop\Ленинградская область\красная книга Ленинградской области\птицы ЛО\6.jpg"/>
          <p:cNvPicPr>
            <a:picLocks noChangeAspect="1" noChangeArrowheads="1"/>
          </p:cNvPicPr>
          <p:nvPr/>
        </p:nvPicPr>
        <p:blipFill>
          <a:blip r:embed="rId3" cstate="print"/>
          <a:srcRect t="6952" r="-191"/>
          <a:stretch>
            <a:fillRect/>
          </a:stretch>
        </p:blipFill>
        <p:spPr bwMode="auto">
          <a:xfrm>
            <a:off x="5580112" y="0"/>
            <a:ext cx="3563888" cy="2332335"/>
          </a:xfrm>
          <a:prstGeom prst="rect">
            <a:avLst/>
          </a:prstGeom>
          <a:noFill/>
        </p:spPr>
      </p:pic>
      <p:pic>
        <p:nvPicPr>
          <p:cNvPr id="6148" name="Picture 4" descr="C:\Users\дом\Desktop\Ленинградская область\красная книга Ленинградской области\птицы ЛО\14 (1).jpg"/>
          <p:cNvPicPr>
            <a:picLocks noChangeAspect="1" noChangeArrowheads="1"/>
          </p:cNvPicPr>
          <p:nvPr/>
        </p:nvPicPr>
        <p:blipFill>
          <a:blip r:embed="rId4" cstate="print"/>
          <a:srcRect t="6836" r="1938"/>
          <a:stretch>
            <a:fillRect/>
          </a:stretch>
        </p:blipFill>
        <p:spPr bwMode="auto">
          <a:xfrm>
            <a:off x="0" y="0"/>
            <a:ext cx="3491880" cy="2367261"/>
          </a:xfrm>
          <a:prstGeom prst="rect">
            <a:avLst/>
          </a:prstGeom>
          <a:noFill/>
        </p:spPr>
      </p:pic>
      <p:pic>
        <p:nvPicPr>
          <p:cNvPr id="6149" name="Picture 5" descr="C:\Users\дом\Desktop\Ленинградская область\красная книга Ленинградской области\птицы ЛО\53.jpg"/>
          <p:cNvPicPr>
            <a:picLocks noChangeAspect="1" noChangeArrowheads="1"/>
          </p:cNvPicPr>
          <p:nvPr/>
        </p:nvPicPr>
        <p:blipFill>
          <a:blip r:embed="rId5" cstate="print"/>
          <a:srcRect t="4108" r="-242"/>
          <a:stretch>
            <a:fillRect/>
          </a:stretch>
        </p:blipFill>
        <p:spPr bwMode="auto">
          <a:xfrm>
            <a:off x="0" y="4509120"/>
            <a:ext cx="3347864" cy="2348880"/>
          </a:xfrm>
          <a:prstGeom prst="rect">
            <a:avLst/>
          </a:prstGeom>
          <a:noFill/>
        </p:spPr>
      </p:pic>
      <p:pic>
        <p:nvPicPr>
          <p:cNvPr id="6150" name="Picture 6" descr="C:\Users\дом\Desktop\Ленинградская область\красная книга Ленинградской области\птицы ЛО\45.jpg"/>
          <p:cNvPicPr>
            <a:picLocks noChangeAspect="1" noChangeArrowheads="1"/>
          </p:cNvPicPr>
          <p:nvPr/>
        </p:nvPicPr>
        <p:blipFill>
          <a:blip r:embed="rId6" cstate="print"/>
          <a:srcRect t="3541"/>
          <a:stretch>
            <a:fillRect/>
          </a:stretch>
        </p:blipFill>
        <p:spPr bwMode="auto">
          <a:xfrm>
            <a:off x="5868145" y="4293096"/>
            <a:ext cx="3275856" cy="2564904"/>
          </a:xfrm>
          <a:prstGeom prst="rect">
            <a:avLst/>
          </a:prstGeom>
          <a:noFill/>
        </p:spPr>
      </p:pic>
      <p:sp>
        <p:nvSpPr>
          <p:cNvPr id="7" name="Прямоугольник 6"/>
          <p:cNvSpPr/>
          <p:nvPr/>
        </p:nvSpPr>
        <p:spPr>
          <a:xfrm>
            <a:off x="7020272" y="2348880"/>
            <a:ext cx="1906612"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Белый  аист</a:t>
            </a:r>
            <a:endParaRPr lang="ru-RU" sz="2400" dirty="0"/>
          </a:p>
        </p:txBody>
      </p:sp>
      <p:sp>
        <p:nvSpPr>
          <p:cNvPr id="8" name="Прямоугольник 7"/>
          <p:cNvSpPr/>
          <p:nvPr/>
        </p:nvSpPr>
        <p:spPr>
          <a:xfrm>
            <a:off x="251520" y="2420888"/>
            <a:ext cx="2043573"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Шилохвость </a:t>
            </a:r>
            <a:endParaRPr lang="ru-RU" sz="2400" dirty="0"/>
          </a:p>
        </p:txBody>
      </p:sp>
      <p:sp>
        <p:nvSpPr>
          <p:cNvPr id="9" name="Прямоугольник 8"/>
          <p:cNvSpPr/>
          <p:nvPr/>
        </p:nvSpPr>
        <p:spPr>
          <a:xfrm>
            <a:off x="0" y="4077072"/>
            <a:ext cx="2364878"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Болотная  сова </a:t>
            </a:r>
            <a:endParaRPr lang="ru-RU" sz="2400" dirty="0"/>
          </a:p>
        </p:txBody>
      </p:sp>
      <p:sp>
        <p:nvSpPr>
          <p:cNvPr id="10" name="Прямоугольник 9"/>
          <p:cNvSpPr/>
          <p:nvPr/>
        </p:nvSpPr>
        <p:spPr>
          <a:xfrm>
            <a:off x="3563888" y="4509120"/>
            <a:ext cx="1840504" cy="830997"/>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Чернозобая </a:t>
            </a:r>
            <a:endParaRPr lang="ru-RU" sz="2400" b="1" i="1" dirty="0" smtClean="0">
              <a:solidFill>
                <a:srgbClr val="FFFF00"/>
              </a:solidFill>
              <a:latin typeface="Times New Roman" pitchFamily="18" charset="0"/>
              <a:cs typeface="Times New Roman" pitchFamily="18" charset="0"/>
            </a:endParaRPr>
          </a:p>
          <a:p>
            <a:r>
              <a:rPr lang="ru-RU" sz="2400" b="1" i="1" dirty="0" smtClean="0">
                <a:solidFill>
                  <a:srgbClr val="FFFF00"/>
                </a:solidFill>
                <a:latin typeface="Times New Roman" pitchFamily="18" charset="0"/>
                <a:cs typeface="Times New Roman" pitchFamily="18" charset="0"/>
              </a:rPr>
              <a:t> </a:t>
            </a:r>
            <a:r>
              <a:rPr lang="ru-RU" sz="2400" b="1" i="1" dirty="0" smtClean="0">
                <a:solidFill>
                  <a:srgbClr val="FFFF00"/>
                </a:solidFill>
                <a:latin typeface="Times New Roman" pitchFamily="18" charset="0"/>
                <a:cs typeface="Times New Roman" pitchFamily="18" charset="0"/>
              </a:rPr>
              <a:t>    </a:t>
            </a:r>
            <a:r>
              <a:rPr lang="ru-RU" sz="2400" b="1" i="1" dirty="0" smtClean="0">
                <a:solidFill>
                  <a:srgbClr val="FFFF00"/>
                </a:solidFill>
                <a:latin typeface="Times New Roman" pitchFamily="18" charset="0"/>
                <a:cs typeface="Times New Roman" pitchFamily="18" charset="0"/>
              </a:rPr>
              <a:t>гагара</a:t>
            </a:r>
            <a:endParaRPr lang="ru-RU" sz="2400" dirty="0"/>
          </a:p>
        </p:txBody>
      </p:sp>
      <p:sp>
        <p:nvSpPr>
          <p:cNvPr id="11" name="Прямоугольник 10"/>
          <p:cNvSpPr/>
          <p:nvPr/>
        </p:nvSpPr>
        <p:spPr>
          <a:xfrm>
            <a:off x="6300192" y="3861048"/>
            <a:ext cx="3009478" cy="461665"/>
          </a:xfrm>
          <a:prstGeom prst="rect">
            <a:avLst/>
          </a:prstGeom>
        </p:spPr>
        <p:txBody>
          <a:bodyPr wrap="none">
            <a:spAutoFit/>
          </a:bodyPr>
          <a:lstStyle/>
          <a:p>
            <a:r>
              <a:rPr lang="ru-RU" sz="2400" b="1" i="1" dirty="0" smtClean="0">
                <a:solidFill>
                  <a:srgbClr val="FFFF00"/>
                </a:solidFill>
                <a:latin typeface="Times New Roman" pitchFamily="18" charset="0"/>
                <a:cs typeface="Times New Roman" pitchFamily="18" charset="0"/>
              </a:rPr>
              <a:t>Большой  кроншнеп </a:t>
            </a:r>
            <a:endParaRPr lang="ru-RU"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2123728" y="260648"/>
            <a:ext cx="4824536" cy="523220"/>
          </a:xfrm>
          <a:prstGeom prst="rect">
            <a:avLst/>
          </a:prstGeom>
        </p:spPr>
        <p:txBody>
          <a:bodyPr wrap="square">
            <a:spAutoFit/>
          </a:bodyPr>
          <a:lstStyle/>
          <a:p>
            <a:pPr algn="ctr"/>
            <a:r>
              <a:rPr lang="ru-RU" sz="2800" b="1" dirty="0" smtClean="0">
                <a:solidFill>
                  <a:srgbClr val="FFFF00"/>
                </a:solidFill>
                <a:latin typeface="Times New Roman" pitchFamily="18" charset="0"/>
                <a:cs typeface="Times New Roman" pitchFamily="18" charset="0"/>
              </a:rPr>
              <a:t>Источники  информации:</a:t>
            </a:r>
            <a:endParaRPr lang="ru-RU" sz="2800" dirty="0"/>
          </a:p>
        </p:txBody>
      </p:sp>
      <p:sp>
        <p:nvSpPr>
          <p:cNvPr id="1026" name="Rectangle 2"/>
          <p:cNvSpPr>
            <a:spLocks noChangeArrowheads="1"/>
          </p:cNvSpPr>
          <p:nvPr/>
        </p:nvSpPr>
        <p:spPr bwMode="auto">
          <a:xfrm>
            <a:off x="323529" y="816968"/>
            <a:ext cx="8820472"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http://www.ooptlo.ru</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Особо охраняемые природные территории (ООПТ) </a:t>
            </a:r>
          </a:p>
          <a:p>
            <a:pPr marL="342900" marR="0" lvl="0" indent="-342900" algn="l" defTabSz="914400" rtl="0" eaLnBrk="1" fontAlgn="base" latinLnBrk="0" hangingPunct="1">
              <a:lnSpc>
                <a:spcPct val="100000"/>
              </a:lnSpc>
              <a:spcBef>
                <a:spcPct val="0"/>
              </a:spcBef>
              <a:spcAft>
                <a:spcPct val="0"/>
              </a:spcAft>
              <a:buClrTx/>
              <a:buSzTx/>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Ленинградской области</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  </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3"/>
              </a:rPr>
              <a:t>http://к-я.рф/Portfolio/96/</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Грибы Ленинградской области – Коротко и ясно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 самом интересном</a:t>
            </a:r>
          </a:p>
          <a:p>
            <a:pPr lvl="0" eaLnBrk="0" fontAlgn="base" hangingPunct="0">
              <a:spcBef>
                <a:spcPct val="0"/>
              </a:spcBef>
              <a:spcAft>
                <a:spcPct val="0"/>
              </a:spcAft>
            </a:pPr>
            <a:r>
              <a:rPr lang="ru-RU" sz="2000" dirty="0" smtClean="0">
                <a:latin typeface="Times New Roman" pitchFamily="18" charset="0"/>
                <a:cs typeface="Times New Roman" pitchFamily="18" charset="0"/>
              </a:rPr>
              <a:t>3.  </a:t>
            </a:r>
            <a:r>
              <a:rPr lang="ru-RU" sz="2000" dirty="0" smtClean="0">
                <a:latin typeface="Times New Roman" pitchFamily="18" charset="0"/>
                <a:ea typeface="Calibri" pitchFamily="34" charset="0"/>
                <a:cs typeface="Times New Roman" pitchFamily="18" charset="0"/>
                <a:hlinkClick r:id="rId4"/>
              </a:rPr>
              <a:t>http://к-я.рф/Portfolio/105/</a:t>
            </a:r>
            <a:r>
              <a:rPr lang="ru-RU" sz="2000" dirty="0" smtClean="0">
                <a:latin typeface="Times New Roman" pitchFamily="18" charset="0"/>
                <a:ea typeface="Calibri" pitchFamily="34" charset="0"/>
                <a:cs typeface="Times New Roman" pitchFamily="18" charset="0"/>
              </a:rPr>
              <a:t> - Птицы Ленинградской области – Коротко и ясно </a:t>
            </a:r>
          </a:p>
          <a:p>
            <a:pPr lvl="0" eaLnBrk="0" fontAlgn="base" hangingPunct="0">
              <a:spcBef>
                <a:spcPct val="0"/>
              </a:spcBef>
              <a:spcAft>
                <a:spcPct val="0"/>
              </a:spcAft>
            </a:pPr>
            <a:r>
              <a:rPr lang="ru-RU" sz="2000" dirty="0" smtClean="0">
                <a:latin typeface="Times New Roman" pitchFamily="18" charset="0"/>
                <a:ea typeface="Calibri" pitchFamily="34" charset="0"/>
                <a:cs typeface="Times New Roman" pitchFamily="18" charset="0"/>
              </a:rPr>
              <a:t>     о самом интересном</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ru-RU" sz="2000" dirty="0" smtClean="0">
                <a:latin typeface="Times New Roman" pitchFamily="18" charset="0"/>
                <a:ea typeface="Calibri" pitchFamily="34" charset="0"/>
                <a:cs typeface="Times New Roman" pitchFamily="18" charset="0"/>
              </a:rPr>
              <a:t>4</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5"/>
              </a:rPr>
              <a:t>http://www.naukaspb.ru/Red_books/LO3/len_obl3.html</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Красная книга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природы </a:t>
            </a:r>
            <a:r>
              <a:rPr lang="ru-RU" sz="2000" dirty="0" smtClean="0">
                <a:latin typeface="Times New Roman" pitchFamily="18" charset="0"/>
                <a:ea typeface="Calibri" pitchFamily="34" charset="0"/>
                <a:cs typeface="Times New Roman" pitchFamily="18" charset="0"/>
              </a:rPr>
              <a:t> </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Ленинградской области. Том 3. Животные.</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ru-RU" sz="2000" dirty="0" smtClean="0">
                <a:latin typeface="Times New Roman" pitchFamily="18" charset="0"/>
                <a:ea typeface="Calibri" pitchFamily="34" charset="0"/>
                <a:cs typeface="Times New Roman" pitchFamily="18" charset="0"/>
              </a:rPr>
              <a:t>5</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6"/>
              </a:rPr>
              <a:t>http://www.plantarium.ru/page/samples/taxon/12398.html</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Красная книга.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Плантариум</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1223</TotalTime>
  <Words>975</Words>
  <Application>Microsoft Office PowerPoint</Application>
  <PresentationFormat>Экран (4:3)</PresentationFormat>
  <Paragraphs>150</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дом</cp:lastModifiedBy>
  <cp:revision>67</cp:revision>
  <dcterms:modified xsi:type="dcterms:W3CDTF">2017-04-30T10:33:30Z</dcterms:modified>
</cp:coreProperties>
</file>