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2" r:id="rId6"/>
    <p:sldId id="261" r:id="rId7"/>
    <p:sldId id="265" r:id="rId8"/>
    <p:sldId id="266" r:id="rId9"/>
    <p:sldId id="267" r:id="rId10"/>
    <p:sldId id="264" r:id="rId11"/>
    <p:sldId id="268" r:id="rId12"/>
    <p:sldId id="269" r:id="rId13"/>
    <p:sldId id="270" r:id="rId14"/>
    <p:sldId id="274" r:id="rId15"/>
    <p:sldId id="273" r:id="rId16"/>
    <p:sldId id="277" r:id="rId17"/>
    <p:sldId id="278" r:id="rId18"/>
    <p:sldId id="275" r:id="rId19"/>
    <p:sldId id="281" r:id="rId20"/>
    <p:sldId id="279" r:id="rId21"/>
    <p:sldId id="280" r:id="rId22"/>
    <p:sldId id="289" r:id="rId23"/>
    <p:sldId id="283" r:id="rId24"/>
    <p:sldId id="282" r:id="rId25"/>
    <p:sldId id="286" r:id="rId26"/>
    <p:sldId id="284" r:id="rId27"/>
    <p:sldId id="288" r:id="rId28"/>
    <p:sldId id="285" r:id="rId29"/>
    <p:sldId id="260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8080"/>
    <a:srgbClr val="CC0066"/>
    <a:srgbClr val="FF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4" autoAdjust="0"/>
    <p:restoredTop sz="94660"/>
  </p:normalViewPr>
  <p:slideViewPr>
    <p:cSldViewPr>
      <p:cViewPr varScale="1">
        <p:scale>
          <a:sx n="81" d="100"/>
          <a:sy n="81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0C7CE-63E3-452C-A69B-78C5AC3C5410}" type="datetimeFigureOut">
              <a:rPr lang="ru-RU" smtClean="0"/>
              <a:pPr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7FEC3-20E7-4950-B00E-40F308819B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0C7CE-63E3-452C-A69B-78C5AC3C5410}" type="datetimeFigureOut">
              <a:rPr lang="ru-RU" smtClean="0"/>
              <a:pPr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7FEC3-20E7-4950-B00E-40F308819B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0C7CE-63E3-452C-A69B-78C5AC3C5410}" type="datetimeFigureOut">
              <a:rPr lang="ru-RU" smtClean="0"/>
              <a:pPr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7FEC3-20E7-4950-B00E-40F308819B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0C7CE-63E3-452C-A69B-78C5AC3C5410}" type="datetimeFigureOut">
              <a:rPr lang="ru-RU" smtClean="0"/>
              <a:pPr/>
              <a:t>23.04.2021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7FEC3-20E7-4950-B00E-40F308819B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0C7CE-63E3-452C-A69B-78C5AC3C5410}" type="datetimeFigureOut">
              <a:rPr lang="ru-RU" smtClean="0"/>
              <a:pPr/>
              <a:t>23.04.2021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7FEC3-20E7-4950-B00E-40F308819B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0C7CE-63E3-452C-A69B-78C5AC3C5410}" type="datetimeFigureOut">
              <a:rPr lang="ru-RU" smtClean="0"/>
              <a:pPr/>
              <a:t>23.04.2021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7FEC3-20E7-4950-B00E-40F308819B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0C7CE-63E3-452C-A69B-78C5AC3C5410}" type="datetimeFigureOut">
              <a:rPr lang="ru-RU" smtClean="0"/>
              <a:pPr/>
              <a:t>23.04.2021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7FEC3-20E7-4950-B00E-40F308819B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0C7CE-63E3-452C-A69B-78C5AC3C5410}" type="datetimeFigureOut">
              <a:rPr lang="ru-RU" smtClean="0"/>
              <a:pPr/>
              <a:t>23.04.2021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7FEC3-20E7-4950-B00E-40F308819B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0C7CE-63E3-452C-A69B-78C5AC3C5410}" type="datetimeFigureOut">
              <a:rPr lang="ru-RU" smtClean="0"/>
              <a:pPr/>
              <a:t>23.04.2021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7FEC3-20E7-4950-B00E-40F308819B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0C7CE-63E3-452C-A69B-78C5AC3C5410}" type="datetimeFigureOut">
              <a:rPr lang="ru-RU" smtClean="0"/>
              <a:pPr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7FEC3-20E7-4950-B00E-40F308819B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0C7CE-63E3-452C-A69B-78C5AC3C5410}" type="datetimeFigureOut">
              <a:rPr lang="ru-RU" smtClean="0"/>
              <a:pPr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7FEC3-20E7-4950-B00E-40F308819B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0C7CE-63E3-452C-A69B-78C5AC3C5410}" type="datetimeFigureOut">
              <a:rPr lang="ru-RU" smtClean="0"/>
              <a:pPr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7FEC3-20E7-4950-B00E-40F308819B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gif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25558"/>
            <a:ext cx="9144000" cy="6883558"/>
          </a:xfrm>
          <a:prstGeom prst="rect">
            <a:avLst/>
          </a:prstGeom>
          <a:noFill/>
        </p:spPr>
      </p:pic>
      <p:pic>
        <p:nvPicPr>
          <p:cNvPr id="16386" name="Picture 2" descr="Картинки по запросу картинки солнышко улыбается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87624" y="332656"/>
            <a:ext cx="6408712" cy="61480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25558"/>
            <a:ext cx="9144000" cy="688355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1124744"/>
            <a:ext cx="7524328" cy="1440160"/>
          </a:xfrm>
          <a:prstGeom prst="rect">
            <a:avLst/>
          </a:prstGeom>
          <a:scene3d>
            <a:camera prst="isometricOffAxis1Right"/>
            <a:lightRig rig="threePt" dir="t"/>
          </a:scene3d>
        </p:spPr>
        <p:txBody>
          <a:bodyPr wrap="none">
            <a:prstTxWarp prst="textCanUp">
              <a:avLst/>
            </a:prstTxWarp>
            <a:spAutoFit/>
          </a:bodyPr>
          <a:lstStyle/>
          <a:p>
            <a:r>
              <a:rPr lang="ru-RU" sz="3600" b="1" dirty="0" smtClean="0">
                <a:solidFill>
                  <a:srgbClr val="008080"/>
                </a:solidFill>
                <a:latin typeface="Arial Black" pitchFamily="34" charset="0"/>
              </a:rPr>
              <a:t>ВСЕ  ПРОФЕССИИ   ВАЖНЫ</a:t>
            </a:r>
            <a:endParaRPr lang="ru-RU" sz="3600" dirty="0">
              <a:solidFill>
                <a:srgbClr val="008080"/>
              </a:solidFill>
              <a:latin typeface="Arial Black" pitchFamily="34" charset="0"/>
            </a:endParaRPr>
          </a:p>
        </p:txBody>
      </p:sp>
      <p:pic>
        <p:nvPicPr>
          <p:cNvPr id="11268" name="Picture 4" descr="Картинки по запросу картинки профессий людей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9552" y="3933056"/>
            <a:ext cx="1350150" cy="1728192"/>
          </a:xfrm>
          <a:prstGeom prst="rect">
            <a:avLst/>
          </a:prstGeom>
          <a:noFill/>
        </p:spPr>
      </p:pic>
      <p:pic>
        <p:nvPicPr>
          <p:cNvPr id="11270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804248" y="1844824"/>
            <a:ext cx="1179976" cy="1462827"/>
          </a:xfrm>
          <a:prstGeom prst="rect">
            <a:avLst/>
          </a:prstGeom>
          <a:noFill/>
        </p:spPr>
      </p:pic>
      <p:pic>
        <p:nvPicPr>
          <p:cNvPr id="11274" name="Picture 10" descr="Картинки по запросу картинки профессий людей врач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55776" y="2708920"/>
            <a:ext cx="1296144" cy="1793254"/>
          </a:xfrm>
          <a:prstGeom prst="rect">
            <a:avLst/>
          </a:prstGeom>
          <a:noFill/>
        </p:spPr>
      </p:pic>
      <p:pic>
        <p:nvPicPr>
          <p:cNvPr id="11" name="Picture 4" descr="Похожее изображение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716016" y="2852936"/>
            <a:ext cx="2066733" cy="22244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412776"/>
            <a:ext cx="5958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u="sng" dirty="0"/>
          </a:p>
        </p:txBody>
      </p:sp>
      <p:pic>
        <p:nvPicPr>
          <p:cNvPr id="16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25558"/>
            <a:ext cx="9144000" cy="6883558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323528" y="908720"/>
            <a:ext cx="8496944" cy="218521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99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    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0066"/>
                </a:solidFill>
                <a:effectLst/>
                <a:latin typeface="Arial Black" pitchFamily="34" charset="0"/>
              </a:rPr>
              <a:t>Профессия 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0066"/>
                </a:solidFill>
                <a:effectLst/>
                <a:latin typeface="Arial Black" pitchFamily="34" charset="0"/>
              </a:rPr>
              <a:t>– это вид труда, 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0066"/>
                </a:solidFill>
                <a:effectLst/>
                <a:latin typeface="Arial Black" pitchFamily="34" charset="0"/>
              </a:rPr>
              <a:t>который 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0066"/>
                </a:solidFill>
                <a:effectLst/>
                <a:latin typeface="Arial Black" pitchFamily="34" charset="0"/>
              </a:rPr>
              <a:t>требует от человека 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0066"/>
                </a:solidFill>
                <a:effectLst/>
                <a:latin typeface="Arial Black" pitchFamily="34" charset="0"/>
              </a:rPr>
              <a:t>определённой 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0066"/>
                </a:solidFill>
                <a:effectLst/>
                <a:latin typeface="Arial Black" pitchFamily="34" charset="0"/>
              </a:rPr>
              <a:t>подготовки, 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0066"/>
                </a:solidFill>
                <a:effectLst/>
                <a:latin typeface="Arial Black" pitchFamily="34" charset="0"/>
              </a:rPr>
              <a:t>знаний 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0066"/>
                </a:solidFill>
                <a:effectLst/>
                <a:latin typeface="Arial Black" pitchFamily="34" charset="0"/>
              </a:rPr>
              <a:t>и 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0066"/>
                </a:solidFill>
                <a:effectLst/>
                <a:latin typeface="Arial Black" pitchFamily="34" charset="0"/>
              </a:rPr>
              <a:t>умений. </a:t>
            </a:r>
            <a:endParaRPr lang="ru-RU" sz="3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C0066"/>
              </a:solidFill>
              <a:effectLst/>
              <a:latin typeface="Arial Black" pitchFamily="34" charset="0"/>
            </a:endParaRPr>
          </a:p>
        </p:txBody>
      </p:sp>
      <p:pic>
        <p:nvPicPr>
          <p:cNvPr id="18" name="Picture 4" descr="Картинки по запросу картинки профессий людей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1560" y="3501008"/>
            <a:ext cx="1910462" cy="2445392"/>
          </a:xfrm>
          <a:prstGeom prst="rect">
            <a:avLst/>
          </a:prstGeom>
          <a:noFill/>
        </p:spPr>
      </p:pic>
      <p:pic>
        <p:nvPicPr>
          <p:cNvPr id="19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131840" y="3644317"/>
            <a:ext cx="2592288" cy="3213683"/>
          </a:xfrm>
          <a:prstGeom prst="rect">
            <a:avLst/>
          </a:prstGeom>
          <a:noFill/>
        </p:spPr>
      </p:pic>
      <p:pic>
        <p:nvPicPr>
          <p:cNvPr id="20" name="Picture 10" descr="Картинки по запросу картинки профессий людей врач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2200" y="2858865"/>
            <a:ext cx="2160240" cy="29887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25558"/>
            <a:ext cx="9144000" cy="6883558"/>
          </a:xfrm>
          <a:prstGeom prst="rect">
            <a:avLst/>
          </a:prstGeom>
          <a:noFill/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67544" y="1268760"/>
            <a:ext cx="7772400" cy="2232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В переводе с латинского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«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professio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» 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означает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«объявляю своим делом».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-25558"/>
            <a:ext cx="9144000" cy="6883558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1979712" y="2276872"/>
            <a:ext cx="6925072" cy="2544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>Мелом пишет и рисует,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>И с ошибками воюет,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>Учит думать, размышлять,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>Как его, ребята, звать?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518E"/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33400" y="381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УЧИТЕЛЬ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Похожее изображени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3528" y="1556792"/>
            <a:ext cx="2880320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-25558"/>
            <a:ext cx="9144000" cy="6883558"/>
          </a:xfrm>
          <a:prstGeom prst="rect">
            <a:avLst/>
          </a:prstGeom>
          <a:noFill/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2339752" y="1676401"/>
            <a:ext cx="6347048" cy="2112640"/>
          </a:xfrm>
          <a:prstGeom prst="rect">
            <a:avLst/>
          </a:prstGeom>
        </p:spPr>
        <p:txBody>
          <a:bodyPr/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>Ходит в белом колпаке 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>С поварёшкою в руке. 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>Он готовит нам обед: 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>Кашу, щи и винегрет. 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</a:b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rgbClr val="00518E"/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332656"/>
            <a:ext cx="8229600" cy="9604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ПОВАР</a:t>
            </a:r>
          </a:p>
        </p:txBody>
      </p:sp>
      <p:pic>
        <p:nvPicPr>
          <p:cNvPr id="18436" name="Picture 4" descr="Похожее изображени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2366200"/>
            <a:ext cx="3923928" cy="4223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-25558"/>
            <a:ext cx="9144000" cy="688355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63688" y="1484784"/>
            <a:ext cx="68469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3200" b="1" dirty="0">
                <a:solidFill>
                  <a:srgbClr val="00518E"/>
                </a:solidFill>
                <a:latin typeface="Arial Black" pitchFamily="34" charset="0"/>
              </a:rPr>
              <a:t>Вот на краешке с опаской</a:t>
            </a:r>
          </a:p>
          <a:p>
            <a:pPr algn="r">
              <a:defRPr/>
            </a:pPr>
            <a:r>
              <a:rPr lang="ru-RU" sz="3200" b="1" dirty="0" smtClean="0">
                <a:solidFill>
                  <a:srgbClr val="00518E"/>
                </a:solidFill>
                <a:latin typeface="Arial Black" pitchFamily="34" charset="0"/>
              </a:rPr>
              <a:t> Он </a:t>
            </a:r>
            <a:r>
              <a:rPr lang="ru-RU" sz="3200" b="1" dirty="0">
                <a:solidFill>
                  <a:srgbClr val="00518E"/>
                </a:solidFill>
                <a:latin typeface="Arial Black" pitchFamily="34" charset="0"/>
              </a:rPr>
              <a:t>железо красит краской,</a:t>
            </a:r>
          </a:p>
          <a:p>
            <a:pPr algn="r">
              <a:defRPr/>
            </a:pPr>
            <a:r>
              <a:rPr lang="ru-RU" sz="3200" b="1" dirty="0">
                <a:solidFill>
                  <a:srgbClr val="00518E"/>
                </a:solidFill>
                <a:latin typeface="Arial Black" pitchFamily="34" charset="0"/>
              </a:rPr>
              <a:t>У него в руке ведро,</a:t>
            </a:r>
          </a:p>
          <a:p>
            <a:pPr algn="r">
              <a:defRPr/>
            </a:pPr>
            <a:r>
              <a:rPr lang="ru-RU" sz="3200" b="1" dirty="0">
                <a:solidFill>
                  <a:srgbClr val="00518E"/>
                </a:solidFill>
                <a:latin typeface="Arial Black" pitchFamily="34" charset="0"/>
              </a:rPr>
              <a:t>Сам раскрашен он пестро.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188640"/>
            <a:ext cx="8229600" cy="9604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МАЛЯР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4" name="Picture 4" descr="Картинки по запросу картинки маляр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6512" y="3212976"/>
            <a:ext cx="3456384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25558"/>
            <a:ext cx="9144000" cy="688355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1556792"/>
            <a:ext cx="6019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518E"/>
                </a:solidFill>
                <a:latin typeface="Arial Black" pitchFamily="34" charset="0"/>
              </a:rPr>
              <a:t>У этой волшебницы,</a:t>
            </a:r>
            <a:br>
              <a:rPr lang="ru-RU" sz="3200" b="1" dirty="0">
                <a:solidFill>
                  <a:srgbClr val="00518E"/>
                </a:solidFill>
                <a:latin typeface="Arial Black" pitchFamily="34" charset="0"/>
              </a:rPr>
            </a:br>
            <a:r>
              <a:rPr lang="ru-RU" sz="3200" b="1" dirty="0">
                <a:solidFill>
                  <a:srgbClr val="00518E"/>
                </a:solidFill>
                <a:latin typeface="Arial Black" pitchFamily="34" charset="0"/>
              </a:rPr>
              <a:t>Этой художницы,</a:t>
            </a:r>
            <a:br>
              <a:rPr lang="ru-RU" sz="3200" b="1" dirty="0">
                <a:solidFill>
                  <a:srgbClr val="00518E"/>
                </a:solidFill>
                <a:latin typeface="Arial Black" pitchFamily="34" charset="0"/>
              </a:rPr>
            </a:br>
            <a:r>
              <a:rPr lang="ru-RU" sz="3200" b="1" dirty="0">
                <a:solidFill>
                  <a:srgbClr val="00518E"/>
                </a:solidFill>
                <a:latin typeface="Arial Black" pitchFamily="34" charset="0"/>
              </a:rPr>
              <a:t>Не кисти и краски,</a:t>
            </a:r>
            <a:br>
              <a:rPr lang="ru-RU" sz="3200" b="1" dirty="0">
                <a:solidFill>
                  <a:srgbClr val="00518E"/>
                </a:solidFill>
                <a:latin typeface="Arial Black" pitchFamily="34" charset="0"/>
              </a:rPr>
            </a:br>
            <a:r>
              <a:rPr lang="ru-RU" sz="3200" b="1" dirty="0">
                <a:solidFill>
                  <a:srgbClr val="00518E"/>
                </a:solidFill>
                <a:latin typeface="Arial Black" pitchFamily="34" charset="0"/>
              </a:rPr>
              <a:t>А гребень и ножницы.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95536" y="332656"/>
            <a:ext cx="8229600" cy="8842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noProof="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ПАРИКМАХЕР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 descr="Картинки по запросу картинки стилист парикмахер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96136" y="2361842"/>
            <a:ext cx="2913112" cy="42385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-25558"/>
            <a:ext cx="9144000" cy="6883558"/>
          </a:xfrm>
          <a:prstGeom prst="rect">
            <a:avLst/>
          </a:prstGeom>
          <a:noFill/>
        </p:spPr>
      </p:pic>
      <p:sp>
        <p:nvSpPr>
          <p:cNvPr id="4" name="Содержимое 2"/>
          <p:cNvSpPr txBox="1">
            <a:spLocks/>
          </p:cNvSpPr>
          <p:nvPr/>
        </p:nvSpPr>
        <p:spPr>
          <a:xfrm>
            <a:off x="395536" y="1196752"/>
            <a:ext cx="7848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>Перетянут он ремнём,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>Каска прочная на нём.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>Он в горящий входит в дом,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>Он сражается с огнём.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 Black" pitchFamily="34" charset="0"/>
              </a:rPr>
              <a:t/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 Black" pitchFamily="34" charset="0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 Black" pitchFamily="34" charset="0"/>
              </a:rPr>
              <a:t> 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115616" y="260648"/>
            <a:ext cx="6705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ПОЖАРНЫЙ</a:t>
            </a:r>
          </a:p>
        </p:txBody>
      </p:sp>
      <p:pic>
        <p:nvPicPr>
          <p:cNvPr id="23558" name="Picture 6" descr="Картинки по запросу картинки пожарный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148064" y="2996952"/>
            <a:ext cx="3676364" cy="3636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83558"/>
          </a:xfrm>
          <a:prstGeom prst="rect">
            <a:avLst/>
          </a:prstGeom>
          <a:noFill/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323528" y="1268760"/>
            <a:ext cx="7156648" cy="223224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>Он проснётся на заре, 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>Снег расчистит на дворе.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>Все дорожки подметёт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>И песком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>посыпет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> лёд. 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/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</a:b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  <a:t/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Arial Black" pitchFamily="34" charset="0"/>
              </a:rPr>
            </a:b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rgbClr val="00518E"/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188640"/>
            <a:ext cx="8229600" cy="72008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ДВОРНИК</a:t>
            </a:r>
          </a:p>
        </p:txBody>
      </p:sp>
      <p:pic>
        <p:nvPicPr>
          <p:cNvPr id="21506" name="Picture 2" descr="Похожее изображение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-493"/>
          <a:stretch>
            <a:fillRect/>
          </a:stretch>
        </p:blipFill>
        <p:spPr bwMode="auto">
          <a:xfrm>
            <a:off x="5940152" y="1844824"/>
            <a:ext cx="2340260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-25558"/>
            <a:ext cx="9144000" cy="6883558"/>
          </a:xfrm>
          <a:prstGeom prst="rect">
            <a:avLst/>
          </a:prstGeom>
          <a:noFill/>
        </p:spPr>
      </p:pic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827584" y="1484784"/>
            <a:ext cx="7772400" cy="1519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>
              <a:spcBef>
                <a:spcPts val="0"/>
              </a:spcBef>
              <a:defRPr/>
            </a:pPr>
            <a:r>
              <a:rPr lang="ru-RU" sz="3200" b="1" kern="0" dirty="0" smtClean="0">
                <a:solidFill>
                  <a:srgbClr val="00518E"/>
                </a:solidFill>
                <a:latin typeface="Arial Black" pitchFamily="34" charset="0"/>
              </a:rPr>
              <a:t>Деревца весной сажает,</a:t>
            </a:r>
          </a:p>
          <a:p>
            <a:pPr marL="342900" indent="-342900" algn="r">
              <a:spcBef>
                <a:spcPts val="0"/>
              </a:spcBef>
              <a:defRPr/>
            </a:pPr>
            <a:r>
              <a:rPr lang="ru-RU" sz="3200" b="1" kern="0" dirty="0" smtClean="0">
                <a:solidFill>
                  <a:srgbClr val="00518E"/>
                </a:solidFill>
                <a:latin typeface="Arial Black" pitchFamily="34" charset="0"/>
              </a:rPr>
              <a:t>Он природу защищает.</a:t>
            </a:r>
            <a:r>
              <a:rPr lang="ru-RU" sz="3200" kern="0" dirty="0">
                <a:solidFill>
                  <a:srgbClr val="00518E"/>
                </a:solidFill>
                <a:latin typeface="Arial Black" pitchFamily="34" charset="0"/>
              </a:rPr>
              <a:t/>
            </a:r>
            <a:br>
              <a:rPr lang="ru-RU" sz="3200" kern="0" dirty="0">
                <a:solidFill>
                  <a:srgbClr val="00518E"/>
                </a:solidFill>
                <a:latin typeface="Arial Black" pitchFamily="34" charset="0"/>
              </a:rPr>
            </a:br>
            <a:r>
              <a:rPr lang="ru-RU" sz="3200" kern="0" dirty="0">
                <a:solidFill>
                  <a:srgbClr val="00518E"/>
                </a:solidFill>
                <a:latin typeface="Arial Black" pitchFamily="34" charset="0"/>
              </a:rPr>
              <a:t/>
            </a:r>
            <a:br>
              <a:rPr lang="ru-RU" sz="3200" kern="0" dirty="0">
                <a:solidFill>
                  <a:srgbClr val="00518E"/>
                </a:solidFill>
                <a:latin typeface="Arial Black" pitchFamily="34" charset="0"/>
              </a:rPr>
            </a:br>
            <a:endParaRPr lang="ru-RU" sz="3200" kern="0" dirty="0">
              <a:solidFill>
                <a:srgbClr val="00518E"/>
              </a:solidFill>
              <a:latin typeface="Arial Black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03648" y="404664"/>
            <a:ext cx="6096000" cy="9604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ЭКОЛОГ</a:t>
            </a:r>
          </a:p>
        </p:txBody>
      </p:sp>
      <p:pic>
        <p:nvPicPr>
          <p:cNvPr id="26626" name="Picture 2" descr="Картинки по запросу картинки эколог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7544" y="2564904"/>
            <a:ext cx="3744416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83558"/>
          </a:xfrm>
          <a:prstGeom prst="rect">
            <a:avLst/>
          </a:prstGeom>
          <a:noFill/>
        </p:spPr>
      </p:pic>
      <p:pic>
        <p:nvPicPr>
          <p:cNvPr id="25602" name="Picture 2" descr="https://st.weblancer.net/download/970424_935xp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1314825"/>
            <a:ext cx="4070422" cy="5543176"/>
          </a:xfrm>
          <a:prstGeom prst="rect">
            <a:avLst/>
          </a:prstGeom>
          <a:noFill/>
        </p:spPr>
      </p:pic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251520" y="1988840"/>
            <a:ext cx="777240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0"/>
              </a:spcBef>
              <a:defRPr/>
            </a:pPr>
            <a:r>
              <a:rPr lang="ru-RU" sz="3200" b="1" kern="0" dirty="0">
                <a:solidFill>
                  <a:srgbClr val="00518E"/>
                </a:solidFill>
                <a:latin typeface="Arial Black" pitchFamily="34" charset="0"/>
              </a:rPr>
              <a:t>Широко открытый рот,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ru-RU" sz="3200" b="1" kern="0" dirty="0" smtClean="0">
                <a:solidFill>
                  <a:srgbClr val="00518E"/>
                </a:solidFill>
                <a:latin typeface="Arial Black" pitchFamily="34" charset="0"/>
              </a:rPr>
              <a:t>И </a:t>
            </a:r>
            <a:r>
              <a:rPr lang="ru-RU" sz="3200" b="1" kern="0" dirty="0">
                <a:solidFill>
                  <a:srgbClr val="00518E"/>
                </a:solidFill>
                <a:latin typeface="Arial Black" pitchFamily="34" charset="0"/>
              </a:rPr>
              <a:t>на сцене, он поёт…</a:t>
            </a:r>
            <a:r>
              <a:rPr lang="ru-RU" sz="3200" kern="0" dirty="0">
                <a:solidFill>
                  <a:srgbClr val="00518E"/>
                </a:solidFill>
                <a:latin typeface="Arial Black" pitchFamily="34" charset="0"/>
              </a:rPr>
              <a:t/>
            </a:r>
            <a:br>
              <a:rPr lang="ru-RU" sz="3200" kern="0" dirty="0">
                <a:solidFill>
                  <a:srgbClr val="00518E"/>
                </a:solidFill>
                <a:latin typeface="Arial Black" pitchFamily="34" charset="0"/>
              </a:rPr>
            </a:br>
            <a:r>
              <a:rPr lang="ru-RU" sz="3200" kern="0" dirty="0">
                <a:solidFill>
                  <a:srgbClr val="00518E"/>
                </a:solidFill>
                <a:latin typeface="Arial Black" pitchFamily="34" charset="0"/>
              </a:rPr>
              <a:t/>
            </a:r>
            <a:br>
              <a:rPr lang="ru-RU" sz="3200" kern="0" dirty="0">
                <a:solidFill>
                  <a:srgbClr val="00518E"/>
                </a:solidFill>
                <a:latin typeface="Arial Black" pitchFamily="34" charset="0"/>
              </a:rPr>
            </a:br>
            <a:endParaRPr lang="ru-RU" sz="3200" kern="0" dirty="0">
              <a:solidFill>
                <a:srgbClr val="00518E"/>
              </a:solidFill>
              <a:latin typeface="Arial Black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475656" y="332656"/>
            <a:ext cx="6096000" cy="9604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ПЕВЕЦ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83558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99592" y="260648"/>
            <a:ext cx="6096000" cy="9604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ВРАЧ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0" y="3284984"/>
            <a:ext cx="4223792" cy="9604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60" name="Picture 12" descr="Похожее изображение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319464" y="2564904"/>
            <a:ext cx="4824536" cy="3618402"/>
          </a:xfrm>
          <a:prstGeom prst="rect">
            <a:avLst/>
          </a:prstGeom>
          <a:noFill/>
        </p:spPr>
      </p:pic>
      <p:pic>
        <p:nvPicPr>
          <p:cNvPr id="27662" name="Picture 14" descr="Похожее изображени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0"/>
            <a:ext cx="5040560" cy="3351436"/>
          </a:xfrm>
          <a:prstGeom prst="rect">
            <a:avLst/>
          </a:prstGeom>
          <a:noFill/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-180528" y="0"/>
            <a:ext cx="4824536" cy="9604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54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64" name="Picture 16" descr="Похожее изображение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9512" y="3795971"/>
            <a:ext cx="3671784" cy="306202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731732" y="1857018"/>
            <a:ext cx="6485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20280" y="260648"/>
            <a:ext cx="1043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31740" y="4077072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3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9" grpId="0"/>
      <p:bldP spid="14" grpId="0"/>
      <p:bldP spid="14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83558"/>
          </a:xfrm>
          <a:prstGeom prst="rect">
            <a:avLst/>
          </a:prstGeom>
          <a:noFill/>
        </p:spPr>
      </p:pic>
      <p:sp>
        <p:nvSpPr>
          <p:cNvPr id="4" name="WordArt 10"/>
          <p:cNvSpPr>
            <a:spLocks noChangeArrowheads="1" noChangeShapeType="1" noTextEdit="1"/>
          </p:cNvSpPr>
          <p:nvPr/>
        </p:nvSpPr>
        <p:spPr bwMode="auto">
          <a:xfrm>
            <a:off x="539552" y="548680"/>
            <a:ext cx="2808312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8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Тёрка</a:t>
            </a:r>
          </a:p>
        </p:txBody>
      </p:sp>
      <p:pic>
        <p:nvPicPr>
          <p:cNvPr id="30722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60032" y="188640"/>
            <a:ext cx="3528392" cy="3528392"/>
          </a:xfrm>
          <a:prstGeom prst="rect">
            <a:avLst/>
          </a:prstGeom>
          <a:noFill/>
        </p:spPr>
      </p:pic>
      <p:sp>
        <p:nvSpPr>
          <p:cNvPr id="6" name="WordArt 10"/>
          <p:cNvSpPr>
            <a:spLocks noChangeArrowheads="1" noChangeShapeType="1" noTextEdit="1"/>
          </p:cNvSpPr>
          <p:nvPr/>
        </p:nvSpPr>
        <p:spPr bwMode="auto">
          <a:xfrm>
            <a:off x="5436096" y="4653136"/>
            <a:ext cx="2808312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8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Актёр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0724" name="Picture 4" descr="Картинки по запросу картинки актерлеонов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27584" y="1736812"/>
            <a:ext cx="3096344" cy="464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83558"/>
          </a:xfrm>
          <a:prstGeom prst="rect">
            <a:avLst/>
          </a:prstGeom>
          <a:noFill/>
        </p:spPr>
      </p:pic>
      <p:sp>
        <p:nvSpPr>
          <p:cNvPr id="4" name="WordArt 12"/>
          <p:cNvSpPr>
            <a:spLocks noChangeArrowheads="1" noChangeShapeType="1" noTextEdit="1"/>
          </p:cNvSpPr>
          <p:nvPr/>
        </p:nvSpPr>
        <p:spPr bwMode="auto">
          <a:xfrm>
            <a:off x="323528" y="1052737"/>
            <a:ext cx="2880320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Сопло</a:t>
            </a:r>
          </a:p>
        </p:txBody>
      </p:sp>
      <p:pic>
        <p:nvPicPr>
          <p:cNvPr id="31746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11960" y="404664"/>
            <a:ext cx="4212468" cy="2808312"/>
          </a:xfrm>
          <a:prstGeom prst="rect">
            <a:avLst/>
          </a:prstGeom>
          <a:noFill/>
        </p:spPr>
      </p:pic>
      <p:sp>
        <p:nvSpPr>
          <p:cNvPr id="6" name="WordArt 12"/>
          <p:cNvSpPr>
            <a:spLocks noChangeArrowheads="1" noChangeShapeType="1" noTextEdit="1"/>
          </p:cNvSpPr>
          <p:nvPr/>
        </p:nvSpPr>
        <p:spPr bwMode="auto">
          <a:xfrm>
            <a:off x="5148064" y="4725144"/>
            <a:ext cx="2880320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Посол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1748" name="Picture 4" descr="Картинки по запросу картинки посол 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7543" y="3717032"/>
            <a:ext cx="4188859" cy="2727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25558"/>
            <a:ext cx="9144000" cy="6883558"/>
          </a:xfrm>
          <a:prstGeom prst="rect">
            <a:avLst/>
          </a:prstGeom>
          <a:noFill/>
        </p:spPr>
      </p:pic>
      <p:sp>
        <p:nvSpPr>
          <p:cNvPr id="3" name="WordArt 9"/>
          <p:cNvSpPr>
            <a:spLocks noChangeArrowheads="1" noChangeShapeType="1" noTextEdit="1"/>
          </p:cNvSpPr>
          <p:nvPr/>
        </p:nvSpPr>
        <p:spPr bwMode="auto">
          <a:xfrm>
            <a:off x="395536" y="548680"/>
            <a:ext cx="2667000" cy="60121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Фиакр</a:t>
            </a:r>
          </a:p>
        </p:txBody>
      </p:sp>
      <p:sp>
        <p:nvSpPr>
          <p:cNvPr id="4" name="WordArt 9"/>
          <p:cNvSpPr>
            <a:spLocks noChangeArrowheads="1" noChangeShapeType="1" noTextEdit="1"/>
          </p:cNvSpPr>
          <p:nvPr/>
        </p:nvSpPr>
        <p:spPr bwMode="auto">
          <a:xfrm>
            <a:off x="4860032" y="5229200"/>
            <a:ext cx="2667000" cy="60121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Факир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3794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171352" y="260649"/>
            <a:ext cx="4433095" cy="2808312"/>
          </a:xfrm>
          <a:prstGeom prst="rect">
            <a:avLst/>
          </a:prstGeom>
          <a:noFill/>
        </p:spPr>
      </p:pic>
      <p:pic>
        <p:nvPicPr>
          <p:cNvPr id="33796" name="Picture 4" descr="Похожее изображени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7544" y="1520788"/>
            <a:ext cx="3312368" cy="4968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25558"/>
            <a:ext cx="9144000" cy="6883558"/>
          </a:xfrm>
          <a:prstGeom prst="rect">
            <a:avLst/>
          </a:prstGeom>
          <a:noFill/>
        </p:spPr>
      </p:pic>
      <p:sp>
        <p:nvSpPr>
          <p:cNvPr id="3" name="WordArt 8"/>
          <p:cNvSpPr>
            <a:spLocks noChangeArrowheads="1" noChangeShapeType="1" noTextEdit="1"/>
          </p:cNvSpPr>
          <p:nvPr/>
        </p:nvSpPr>
        <p:spPr bwMode="auto">
          <a:xfrm>
            <a:off x="5580112" y="404664"/>
            <a:ext cx="3011041" cy="59588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Старина</a:t>
            </a:r>
          </a:p>
        </p:txBody>
      </p:sp>
      <p:sp>
        <p:nvSpPr>
          <p:cNvPr id="4" name="WordArt 8"/>
          <p:cNvSpPr>
            <a:spLocks noChangeArrowheads="1" noChangeShapeType="1" noTextEdit="1"/>
          </p:cNvSpPr>
          <p:nvPr/>
        </p:nvSpPr>
        <p:spPr bwMode="auto">
          <a:xfrm>
            <a:off x="395536" y="4509120"/>
            <a:ext cx="3096344" cy="59588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Санитар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5842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3528" y="404664"/>
            <a:ext cx="4464496" cy="3169793"/>
          </a:xfrm>
          <a:prstGeom prst="rect">
            <a:avLst/>
          </a:prstGeom>
          <a:noFill/>
        </p:spPr>
      </p:pic>
      <p:pic>
        <p:nvPicPr>
          <p:cNvPr id="35846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319972" y="3356992"/>
            <a:ext cx="4608512" cy="30723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25558"/>
            <a:ext cx="9144000" cy="6883558"/>
          </a:xfrm>
          <a:prstGeom prst="rect">
            <a:avLst/>
          </a:prstGeom>
          <a:noFill/>
        </p:spPr>
      </p:pic>
      <p:sp>
        <p:nvSpPr>
          <p:cNvPr id="3" name="WordArt 9"/>
          <p:cNvSpPr>
            <a:spLocks noChangeArrowheads="1" noChangeShapeType="1" noTextEdit="1"/>
          </p:cNvSpPr>
          <p:nvPr/>
        </p:nvSpPr>
        <p:spPr bwMode="auto">
          <a:xfrm>
            <a:off x="5724128" y="476672"/>
            <a:ext cx="2819400" cy="66789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Марля</a:t>
            </a:r>
          </a:p>
        </p:txBody>
      </p:sp>
      <p:sp>
        <p:nvSpPr>
          <p:cNvPr id="4" name="WordArt 9"/>
          <p:cNvSpPr>
            <a:spLocks noChangeArrowheads="1" noChangeShapeType="1" noTextEdit="1"/>
          </p:cNvSpPr>
          <p:nvPr/>
        </p:nvSpPr>
        <p:spPr bwMode="auto">
          <a:xfrm>
            <a:off x="899592" y="4365104"/>
            <a:ext cx="2819400" cy="66789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Маляр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70C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9698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3" y="476672"/>
            <a:ext cx="4090121" cy="3672408"/>
          </a:xfrm>
          <a:prstGeom prst="rect">
            <a:avLst/>
          </a:prstGeom>
          <a:noFill/>
        </p:spPr>
      </p:pic>
      <p:pic>
        <p:nvPicPr>
          <p:cNvPr id="7" name="Picture 4" descr="Картинки по запросу картинки маляр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7984" y="2348880"/>
            <a:ext cx="4176464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25558"/>
            <a:ext cx="9144000" cy="688355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404664"/>
            <a:ext cx="2880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ТРЕЙДЕР   </a:t>
            </a:r>
            <a:endParaRPr lang="ru-RU" sz="36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Текст 4"/>
          <p:cNvSpPr txBox="1">
            <a:spLocks/>
          </p:cNvSpPr>
          <p:nvPr/>
        </p:nvSpPr>
        <p:spPr>
          <a:xfrm>
            <a:off x="3059832" y="476672"/>
            <a:ext cx="5867400" cy="1871663"/>
          </a:xfrm>
          <a:prstGeom prst="rect">
            <a:avLst/>
          </a:prstGeom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– это человек, совершающий операции на валютном рынке и зарабатывающий деньги на разнице курсов мировых валют. </a:t>
            </a:r>
          </a:p>
        </p:txBody>
      </p:sp>
      <p:pic>
        <p:nvPicPr>
          <p:cNvPr id="36866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1559" y="2780928"/>
            <a:ext cx="5621915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25558"/>
            <a:ext cx="9144000" cy="688355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548680"/>
            <a:ext cx="29450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БАРИСТА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-</a:t>
            </a:r>
            <a:endParaRPr lang="ru-RU" sz="32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Текст 4"/>
          <p:cNvSpPr txBox="1">
            <a:spLocks/>
          </p:cNvSpPr>
          <p:nvPr/>
        </p:nvSpPr>
        <p:spPr>
          <a:xfrm>
            <a:off x="3203848" y="548680"/>
            <a:ext cx="5715000" cy="804862"/>
          </a:xfrm>
          <a:prstGeom prst="rect">
            <a:avLst/>
          </a:prstGeom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sz="3200" b="1" dirty="0" smtClean="0">
                <a:solidFill>
                  <a:srgbClr val="0070C0"/>
                </a:solidFill>
              </a:rPr>
              <a:t>специалист по варке кофе. </a:t>
            </a:r>
          </a:p>
        </p:txBody>
      </p:sp>
      <p:pic>
        <p:nvPicPr>
          <p:cNvPr id="38914" name="Picture 2" descr="Картинки по запросу картинки барист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47664" y="1484784"/>
            <a:ext cx="5856572" cy="44949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8355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7544" y="980728"/>
            <a:ext cx="419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8080"/>
                </a:solidFill>
                <a:latin typeface="Arial Black" pitchFamily="34" charset="0"/>
              </a:rPr>
              <a:t>МАРКЕТОЛОГ -</a:t>
            </a:r>
            <a:endParaRPr lang="ru-RU" sz="3600" b="1" dirty="0">
              <a:solidFill>
                <a:srgbClr val="008080"/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00601" y="980728"/>
            <a:ext cx="40198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3333CC"/>
                </a:solidFill>
                <a:latin typeface="Arial" pitchFamily="34" charset="0"/>
                <a:cs typeface="Arial" pitchFamily="34" charset="0"/>
              </a:rPr>
              <a:t>тот, кто изучает рынок.</a:t>
            </a:r>
            <a:endParaRPr lang="ru-RU" sz="3200" b="1" dirty="0">
              <a:solidFill>
                <a:srgbClr val="3333C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7890" name="Picture 2" descr="Картинки по запросу картинки маркетолог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03648" y="2204864"/>
            <a:ext cx="6229431" cy="4148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25558"/>
            <a:ext cx="9144000" cy="6883558"/>
          </a:xfrm>
          <a:prstGeom prst="rect">
            <a:avLst/>
          </a:prstGeom>
          <a:noFill/>
        </p:spPr>
      </p:pic>
      <p:pic>
        <p:nvPicPr>
          <p:cNvPr id="39938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627784" y="3717032"/>
            <a:ext cx="3370695" cy="223224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59832" y="980728"/>
            <a:ext cx="5184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9900"/>
                </a:solidFill>
              </a:rPr>
              <a:t>Поиграем?</a:t>
            </a:r>
            <a:endParaRPr lang="ru-RU" sz="4800" b="1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8355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764704"/>
            <a:ext cx="8229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9900"/>
                </a:solidFill>
              </a:rPr>
              <a:t>  Одной </a:t>
            </a:r>
            <a:r>
              <a:rPr lang="ru-RU" sz="3600" b="1" dirty="0">
                <a:solidFill>
                  <a:srgbClr val="009900"/>
                </a:solidFill>
              </a:rPr>
              <a:t>из почётных профессий на </a:t>
            </a:r>
            <a:r>
              <a:rPr lang="ru-RU" sz="3600" b="1" dirty="0" smtClean="0">
                <a:solidFill>
                  <a:srgbClr val="009900"/>
                </a:solidFill>
              </a:rPr>
              <a:t>Руси считалась </a:t>
            </a:r>
            <a:r>
              <a:rPr lang="ru-RU" sz="3600" b="1" dirty="0">
                <a:solidFill>
                  <a:srgbClr val="009900"/>
                </a:solidFill>
              </a:rPr>
              <a:t>профессия </a:t>
            </a:r>
            <a:r>
              <a:rPr lang="ru-RU" sz="3600" b="1" dirty="0" err="1">
                <a:solidFill>
                  <a:srgbClr val="009900"/>
                </a:solidFill>
              </a:rPr>
              <a:t>плевальщика</a:t>
            </a:r>
            <a:r>
              <a:rPr lang="ru-RU" sz="3600" b="1" dirty="0">
                <a:solidFill>
                  <a:srgbClr val="009900"/>
                </a:solidFill>
              </a:rPr>
              <a:t>. </a:t>
            </a:r>
            <a:endParaRPr lang="ru-RU" sz="3600" b="1" dirty="0" smtClean="0">
              <a:solidFill>
                <a:srgbClr val="009900"/>
              </a:solidFill>
            </a:endParaRPr>
          </a:p>
          <a:p>
            <a:r>
              <a:rPr lang="ru-RU" sz="3600" b="1" dirty="0" smtClean="0">
                <a:solidFill>
                  <a:srgbClr val="009900"/>
                </a:solidFill>
              </a:rPr>
              <a:t>Чем занимался </a:t>
            </a:r>
            <a:r>
              <a:rPr lang="ru-RU" sz="3600" b="1" dirty="0">
                <a:solidFill>
                  <a:srgbClr val="009900"/>
                </a:solidFill>
              </a:rPr>
              <a:t>этот человек?</a:t>
            </a:r>
            <a:r>
              <a:rPr lang="ru-RU" sz="3600" b="1" dirty="0" smtClean="0">
                <a:solidFill>
                  <a:srgbClr val="009900"/>
                </a:solidFill>
              </a:rPr>
              <a:t/>
            </a:r>
            <a:br>
              <a:rPr lang="ru-RU" sz="3600" b="1" dirty="0" smtClean="0">
                <a:solidFill>
                  <a:srgbClr val="009900"/>
                </a:solidFill>
              </a:rPr>
            </a:br>
            <a:endParaRPr lang="ru-RU" sz="3600" b="1" dirty="0">
              <a:solidFill>
                <a:srgbClr val="0099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3068960"/>
            <a:ext cx="7924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8E0000"/>
                </a:solidFill>
                <a:latin typeface="Arial" pitchFamily="34" charset="0"/>
                <a:cs typeface="Arial" pitchFamily="34" charset="0"/>
              </a:rPr>
              <a:t>1. Договаривался о свадьбах.</a:t>
            </a:r>
            <a:br>
              <a:rPr lang="ru-RU" sz="3200" b="1" dirty="0" smtClean="0">
                <a:solidFill>
                  <a:srgbClr val="8E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8E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solidFill>
                  <a:srgbClr val="8E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8E0000"/>
                </a:solidFill>
                <a:latin typeface="Arial" pitchFamily="34" charset="0"/>
                <a:cs typeface="Arial" pitchFamily="34" charset="0"/>
              </a:rPr>
              <a:t>3. Строил печи.</a:t>
            </a:r>
            <a:br>
              <a:rPr lang="ru-RU" sz="3200" b="1" dirty="0" smtClean="0">
                <a:solidFill>
                  <a:srgbClr val="8E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8E0000"/>
                </a:solidFill>
                <a:latin typeface="Arial" pitchFamily="34" charset="0"/>
                <a:cs typeface="Arial" pitchFamily="34" charset="0"/>
              </a:rPr>
              <a:t>4. Собирал налоги.</a:t>
            </a:r>
            <a:endParaRPr lang="ru-RU" sz="3200" b="1" dirty="0">
              <a:solidFill>
                <a:srgbClr val="8E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573016"/>
            <a:ext cx="28095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8E0000"/>
                </a:solidFill>
                <a:latin typeface="Arial" pitchFamily="34" charset="0"/>
                <a:cs typeface="Arial" pitchFamily="34" charset="0"/>
              </a:rPr>
              <a:t>2. Сеял репу.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allAtOnce"/>
      <p:bldP spid="5" grpId="0"/>
      <p:bldP spid="5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8355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548680"/>
            <a:ext cx="8534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8E0000"/>
                </a:solidFill>
              </a:rPr>
              <a:t>  </a:t>
            </a:r>
            <a:r>
              <a:rPr lang="ru-RU" sz="36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Ответ:</a:t>
            </a:r>
          </a:p>
          <a:p>
            <a:endParaRPr lang="ru-RU" sz="3600" b="1" dirty="0" smtClean="0">
              <a:solidFill>
                <a:srgbClr val="8E0000"/>
              </a:solidFill>
            </a:endParaRPr>
          </a:p>
          <a:p>
            <a:r>
              <a:rPr lang="ru-RU" sz="3600" b="1" dirty="0" smtClean="0">
                <a:solidFill>
                  <a:srgbClr val="3333CC"/>
                </a:solidFill>
              </a:rPr>
              <a:t>   У репы очень мелкие семена: в одном килограмме их больше миллиона. Сеять их руками невозможно. Семена</a:t>
            </a:r>
            <a:br>
              <a:rPr lang="ru-RU" sz="3600" b="1" dirty="0" smtClean="0">
                <a:solidFill>
                  <a:srgbClr val="3333CC"/>
                </a:solidFill>
              </a:rPr>
            </a:br>
            <a:r>
              <a:rPr lang="ru-RU" sz="3600" b="1" dirty="0" smtClean="0">
                <a:solidFill>
                  <a:srgbClr val="3333CC"/>
                </a:solidFill>
              </a:rPr>
              <a:t>выплёвывали, и хорошие </a:t>
            </a:r>
            <a:r>
              <a:rPr lang="ru-RU" sz="3600" b="1" dirty="0" err="1" smtClean="0">
                <a:solidFill>
                  <a:srgbClr val="3333CC"/>
                </a:solidFill>
              </a:rPr>
              <a:t>плевальщики</a:t>
            </a:r>
            <a:r>
              <a:rPr lang="ru-RU" sz="3600" b="1" dirty="0" smtClean="0">
                <a:solidFill>
                  <a:srgbClr val="3333CC"/>
                </a:solidFill>
              </a:rPr>
              <a:t> очень ценились.</a:t>
            </a:r>
            <a:endParaRPr lang="ru-RU" sz="3600" b="1" dirty="0">
              <a:solidFill>
                <a:srgbClr val="3333CC"/>
              </a:solidFill>
            </a:endParaRPr>
          </a:p>
        </p:txBody>
      </p:sp>
      <p:pic>
        <p:nvPicPr>
          <p:cNvPr id="48130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63889" y="3284984"/>
            <a:ext cx="4991172" cy="36157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8355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476672"/>
            <a:ext cx="84582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  Древние греки изображали богиню </a:t>
            </a:r>
            <a:r>
              <a:rPr lang="ru-RU" sz="3200" b="1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Гигею</a:t>
            </a:r>
            <a:r>
              <a:rPr lang="ru-RU" sz="32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в виде молодой женщины, кормящей змею из чаши. </a:t>
            </a:r>
          </a:p>
          <a:p>
            <a:r>
              <a:rPr lang="ru-RU" sz="32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  Сегодня «сосуд </a:t>
            </a:r>
            <a:r>
              <a:rPr lang="ru-RU" sz="3200" b="1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Гигеи</a:t>
            </a:r>
            <a:r>
              <a:rPr lang="ru-RU" sz="32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» является символом одной из областей научной и практической деятельности человека. Какой именно?</a:t>
            </a:r>
            <a:br>
              <a:rPr lang="ru-RU" sz="32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</a:br>
            <a:endParaRPr lang="ru-RU" sz="32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4293096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1. Зоологии</a:t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C00000"/>
                </a:solidFill>
              </a:rPr>
              <a:t>2. Гигиены</a:t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C00000"/>
                </a:solidFill>
              </a:rPr>
              <a:t/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C00000"/>
                </a:solidFill>
              </a:rPr>
              <a:t>4. </a:t>
            </a:r>
            <a:r>
              <a:rPr lang="ru-RU" sz="3200" b="1" dirty="0" err="1" smtClean="0">
                <a:solidFill>
                  <a:srgbClr val="C00000"/>
                </a:solidFill>
              </a:rPr>
              <a:t>Гербологии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5301208"/>
            <a:ext cx="28248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3. Медицины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5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8355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3528" y="404664"/>
            <a:ext cx="838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9900"/>
                </a:solidFill>
                <a:latin typeface="Arial Black" pitchFamily="34" charset="0"/>
              </a:rPr>
              <a:t>Ответ:</a:t>
            </a:r>
          </a:p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rgbClr val="3333CC"/>
                </a:solidFill>
              </a:rPr>
              <a:t>   Сосуд </a:t>
            </a:r>
            <a:r>
              <a:rPr lang="ru-RU" sz="3600" b="1" dirty="0" err="1" smtClean="0">
                <a:solidFill>
                  <a:srgbClr val="3333CC"/>
                </a:solidFill>
              </a:rPr>
              <a:t>Гигеи</a:t>
            </a:r>
            <a:r>
              <a:rPr lang="ru-RU" sz="3600" b="1" dirty="0" smtClean="0">
                <a:solidFill>
                  <a:srgbClr val="3333CC"/>
                </a:solidFill>
              </a:rPr>
              <a:t> является символом медицины. Он изображается в виде чаши на длинной тонкой ножке, вокруг которой обвилась змея.</a:t>
            </a:r>
            <a:endParaRPr lang="ru-RU" sz="3600" b="1" dirty="0">
              <a:solidFill>
                <a:srgbClr val="3333CC"/>
              </a:solidFill>
            </a:endParaRPr>
          </a:p>
        </p:txBody>
      </p:sp>
      <p:pic>
        <p:nvPicPr>
          <p:cNvPr id="46082" name="Picture 2" descr="Картинки по запросу картинки эмблема медицины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60032" y="3314849"/>
            <a:ext cx="3250843" cy="3138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8355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57200" y="381000"/>
            <a:ext cx="8229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8080"/>
                </a:solidFill>
              </a:rPr>
              <a:t>   </a:t>
            </a:r>
            <a:r>
              <a:rPr lang="ru-RU" sz="3200" b="1" dirty="0" smtClean="0">
                <a:solidFill>
                  <a:srgbClr val="008080"/>
                </a:solidFill>
              </a:rPr>
              <a:t>До </a:t>
            </a:r>
            <a:r>
              <a:rPr lang="ru-RU" sz="3200" b="1" dirty="0">
                <a:solidFill>
                  <a:srgbClr val="008080"/>
                </a:solidFill>
              </a:rPr>
              <a:t>начала XVIII века в Московском </a:t>
            </a:r>
            <a:r>
              <a:rPr lang="ru-RU" sz="3200" b="1" dirty="0" smtClean="0">
                <a:solidFill>
                  <a:srgbClr val="008080"/>
                </a:solidFill>
              </a:rPr>
              <a:t>государстве  существовала </a:t>
            </a:r>
            <a:r>
              <a:rPr lang="ru-RU" sz="3200" b="1" dirty="0">
                <a:solidFill>
                  <a:srgbClr val="008080"/>
                </a:solidFill>
              </a:rPr>
              <a:t>должность целовальника</a:t>
            </a:r>
            <a:r>
              <a:rPr lang="ru-RU" sz="3200" b="1" dirty="0" smtClean="0">
                <a:solidFill>
                  <a:srgbClr val="008080"/>
                </a:solidFill>
              </a:rPr>
              <a:t>, которые </a:t>
            </a:r>
            <a:r>
              <a:rPr lang="ru-RU" sz="3200" b="1" dirty="0">
                <a:solidFill>
                  <a:srgbClr val="008080"/>
                </a:solidFill>
              </a:rPr>
              <a:t>избирались жителями городов и </a:t>
            </a:r>
            <a:r>
              <a:rPr lang="ru-RU" sz="3200" b="1" dirty="0" smtClean="0">
                <a:solidFill>
                  <a:srgbClr val="008080"/>
                </a:solidFill>
              </a:rPr>
              <a:t>уездов для </a:t>
            </a:r>
            <a:r>
              <a:rPr lang="ru-RU" sz="3200" b="1" dirty="0">
                <a:solidFill>
                  <a:srgbClr val="008080"/>
                </a:solidFill>
              </a:rPr>
              <a:t>губного дела. </a:t>
            </a:r>
            <a:endParaRPr lang="ru-RU" sz="3200" b="1" dirty="0" smtClean="0">
              <a:solidFill>
                <a:srgbClr val="008080"/>
              </a:solidFill>
            </a:endParaRPr>
          </a:p>
          <a:p>
            <a:r>
              <a:rPr lang="ru-RU" sz="3200" b="1" dirty="0" smtClean="0">
                <a:solidFill>
                  <a:srgbClr val="008080"/>
                </a:solidFill>
              </a:rPr>
              <a:t>Как </a:t>
            </a:r>
            <a:r>
              <a:rPr lang="ru-RU" sz="3200" b="1" dirty="0">
                <a:solidFill>
                  <a:srgbClr val="008080"/>
                </a:solidFill>
              </a:rPr>
              <a:t>бы мы назвали </a:t>
            </a:r>
            <a:r>
              <a:rPr lang="ru-RU" sz="3200" b="1" dirty="0" smtClean="0">
                <a:solidFill>
                  <a:srgbClr val="008080"/>
                </a:solidFill>
              </a:rPr>
              <a:t>губных целовальников </a:t>
            </a:r>
            <a:r>
              <a:rPr lang="ru-RU" sz="3200" b="1" dirty="0">
                <a:solidFill>
                  <a:srgbClr val="008080"/>
                </a:solidFill>
              </a:rPr>
              <a:t>сегодня?</a:t>
            </a:r>
            <a:r>
              <a:rPr lang="ru-RU" sz="3200" dirty="0" smtClean="0">
                <a:solidFill>
                  <a:srgbClr val="008080"/>
                </a:solidFill>
              </a:rPr>
              <a:t/>
            </a:r>
            <a:br>
              <a:rPr lang="ru-RU" sz="3200" dirty="0" smtClean="0">
                <a:solidFill>
                  <a:srgbClr val="008080"/>
                </a:solidFill>
              </a:rPr>
            </a:br>
            <a:endParaRPr lang="ru-RU" sz="3200" dirty="0">
              <a:solidFill>
                <a:srgbClr val="00808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4365104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/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C00000"/>
                </a:solidFill>
              </a:rPr>
              <a:t>2. Свахи</a:t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C00000"/>
                </a:solidFill>
              </a:rPr>
              <a:t>3. Косметологи</a:t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C00000"/>
                </a:solidFill>
              </a:rPr>
              <a:t>4. Хирурги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4365104"/>
            <a:ext cx="23423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1. Сыщики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8355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600" y="304800"/>
            <a:ext cx="84582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  Ответ:</a:t>
            </a:r>
          </a:p>
          <a:p>
            <a:r>
              <a:rPr lang="ru-RU" sz="3200" b="1" dirty="0" smtClean="0"/>
              <a:t>    </a:t>
            </a:r>
            <a:r>
              <a:rPr lang="ru-RU" sz="3200" b="1" dirty="0" smtClean="0">
                <a:solidFill>
                  <a:srgbClr val="008080"/>
                </a:solidFill>
              </a:rPr>
              <a:t>Губные </a:t>
            </a:r>
            <a:r>
              <a:rPr lang="ru-RU" sz="3200" b="1" dirty="0">
                <a:solidFill>
                  <a:srgbClr val="008080"/>
                </a:solidFill>
              </a:rPr>
              <a:t>целовальники по </a:t>
            </a:r>
            <a:r>
              <a:rPr lang="ru-RU" sz="3200" b="1" dirty="0" smtClean="0">
                <a:solidFill>
                  <a:srgbClr val="008080"/>
                </a:solidFill>
              </a:rPr>
              <a:t>сути выполняли </a:t>
            </a:r>
            <a:r>
              <a:rPr lang="ru-RU" sz="3200" b="1" dirty="0">
                <a:solidFill>
                  <a:srgbClr val="008080"/>
                </a:solidFill>
              </a:rPr>
              <a:t>работу сыщиков. </a:t>
            </a:r>
            <a:r>
              <a:rPr lang="ru-RU" sz="3200" b="1" dirty="0" smtClean="0">
                <a:solidFill>
                  <a:srgbClr val="008080"/>
                </a:solidFill>
              </a:rPr>
              <a:t>Они назначались </a:t>
            </a:r>
            <a:r>
              <a:rPr lang="ru-RU" sz="3200" b="1" dirty="0">
                <a:solidFill>
                  <a:srgbClr val="008080"/>
                </a:solidFill>
              </a:rPr>
              <a:t>для исполнения судебных</a:t>
            </a:r>
            <a:r>
              <a:rPr lang="ru-RU" sz="3200" b="1" dirty="0" smtClean="0">
                <a:solidFill>
                  <a:srgbClr val="008080"/>
                </a:solidFill>
              </a:rPr>
              <a:t>, финансовых </a:t>
            </a:r>
            <a:r>
              <a:rPr lang="ru-RU" sz="3200" b="1" dirty="0">
                <a:solidFill>
                  <a:srgbClr val="008080"/>
                </a:solidFill>
              </a:rPr>
              <a:t>и </a:t>
            </a:r>
            <a:r>
              <a:rPr lang="ru-RU" sz="3200" b="1" dirty="0" smtClean="0">
                <a:solidFill>
                  <a:srgbClr val="008080"/>
                </a:solidFill>
              </a:rPr>
              <a:t>полицейских обязанностей</a:t>
            </a:r>
            <a:r>
              <a:rPr lang="ru-RU" sz="3200" b="1" dirty="0">
                <a:solidFill>
                  <a:srgbClr val="008080"/>
                </a:solidFill>
              </a:rPr>
              <a:t>, то есть губных дел – </a:t>
            </a:r>
            <a:r>
              <a:rPr lang="ru-RU" sz="3200" b="1" dirty="0" smtClean="0">
                <a:solidFill>
                  <a:srgbClr val="008080"/>
                </a:solidFill>
              </a:rPr>
              <a:t>ведомственных</a:t>
            </a:r>
            <a:r>
              <a:rPr lang="ru-RU" sz="3200" b="1" dirty="0">
                <a:solidFill>
                  <a:srgbClr val="008080"/>
                </a:solidFill>
              </a:rPr>
              <a:t>. </a:t>
            </a:r>
            <a:endParaRPr lang="ru-RU" sz="3200" b="1" dirty="0" smtClean="0">
              <a:solidFill>
                <a:srgbClr val="008080"/>
              </a:solidFill>
            </a:endParaRPr>
          </a:p>
          <a:p>
            <a:r>
              <a:rPr lang="ru-RU" sz="3200" b="1" dirty="0" smtClean="0">
                <a:solidFill>
                  <a:srgbClr val="008080"/>
                </a:solidFill>
              </a:rPr>
              <a:t>    Целовальниками этих людей </a:t>
            </a:r>
            <a:r>
              <a:rPr lang="ru-RU" sz="3200" b="1" dirty="0">
                <a:solidFill>
                  <a:srgbClr val="008080"/>
                </a:solidFill>
              </a:rPr>
              <a:t>называли потому, что </a:t>
            </a:r>
            <a:r>
              <a:rPr lang="ru-RU" sz="3200" b="1" dirty="0" smtClean="0">
                <a:solidFill>
                  <a:srgbClr val="008080"/>
                </a:solidFill>
              </a:rPr>
              <a:t>при вступлении </a:t>
            </a:r>
            <a:r>
              <a:rPr lang="ru-RU" sz="3200" b="1" dirty="0">
                <a:solidFill>
                  <a:srgbClr val="008080"/>
                </a:solidFill>
              </a:rPr>
              <a:t>в должность они </a:t>
            </a:r>
            <a:r>
              <a:rPr lang="ru-RU" sz="3200" b="1" dirty="0" smtClean="0">
                <a:solidFill>
                  <a:srgbClr val="008080"/>
                </a:solidFill>
              </a:rPr>
              <a:t>давали клятву </a:t>
            </a:r>
            <a:r>
              <a:rPr lang="ru-RU" sz="3200" b="1" dirty="0">
                <a:solidFill>
                  <a:srgbClr val="008080"/>
                </a:solidFill>
              </a:rPr>
              <a:t>честно исполнять </a:t>
            </a:r>
            <a:r>
              <a:rPr lang="ru-RU" sz="3200" b="1" dirty="0" smtClean="0">
                <a:solidFill>
                  <a:srgbClr val="008080"/>
                </a:solidFill>
              </a:rPr>
              <a:t>свои обязанности </a:t>
            </a:r>
            <a:r>
              <a:rPr lang="ru-RU" sz="3200" b="1" dirty="0">
                <a:solidFill>
                  <a:srgbClr val="008080"/>
                </a:solidFill>
              </a:rPr>
              <a:t>и в </a:t>
            </a:r>
            <a:r>
              <a:rPr lang="ru-RU" sz="3200" b="1" dirty="0" smtClean="0">
                <a:solidFill>
                  <a:srgbClr val="008080"/>
                </a:solidFill>
              </a:rPr>
              <a:t>подтверждение целовали </a:t>
            </a:r>
            <a:r>
              <a:rPr lang="ru-RU" sz="3200" b="1" dirty="0">
                <a:solidFill>
                  <a:srgbClr val="008080"/>
                </a:solidFill>
              </a:rPr>
              <a:t>крест.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аблоны для презентаци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25558"/>
            <a:ext cx="9144000" cy="688355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331640" y="476672"/>
            <a:ext cx="72008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400" dirty="0" smtClean="0">
              <a:solidFill>
                <a:srgbClr val="009900"/>
              </a:solidFill>
            </a:endParaRPr>
          </a:p>
          <a:p>
            <a:endParaRPr lang="ru-RU" sz="4400" dirty="0">
              <a:solidFill>
                <a:srgbClr val="009900"/>
              </a:solidFill>
            </a:endParaRPr>
          </a:p>
          <a:p>
            <a:endParaRPr lang="ru-RU" sz="4400" dirty="0" smtClean="0">
              <a:solidFill>
                <a:srgbClr val="009900"/>
              </a:solidFill>
            </a:endParaRPr>
          </a:p>
          <a:p>
            <a:endParaRPr lang="ru-RU" sz="4400" dirty="0" smtClean="0">
              <a:solidFill>
                <a:srgbClr val="009900"/>
              </a:solidFill>
            </a:endParaRPr>
          </a:p>
          <a:p>
            <a:r>
              <a:rPr lang="ru-RU" sz="4400" dirty="0" smtClean="0">
                <a:solidFill>
                  <a:srgbClr val="009900"/>
                </a:solidFill>
              </a:rPr>
              <a:t>СПАСИБО ЗА ВНИМАНИЕ!</a:t>
            </a:r>
            <a:endParaRPr lang="ru-RU" sz="4400" dirty="0" smtClean="0">
              <a:solidFill>
                <a:srgbClr val="009900"/>
              </a:solidFill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548680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23528" y="980728"/>
            <a:ext cx="4318248" cy="57849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412776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u="sng" dirty="0" smtClean="0"/>
          </a:p>
          <a:p>
            <a:endParaRPr lang="ru-RU" u="sng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95536" y="2204864"/>
            <a:ext cx="4318248" cy="57849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19672" y="2708920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3284984"/>
            <a:ext cx="16404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35696" y="3284984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3789040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7544" y="436510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87624" y="4365104"/>
            <a:ext cx="5688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331640" y="558924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51520" y="5589240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331640" y="3789040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23529" y="5013176"/>
            <a:ext cx="936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259632" y="5013176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340</Words>
  <Application>Microsoft Office PowerPoint</Application>
  <PresentationFormat>Экран (4:3)</PresentationFormat>
  <Paragraphs>89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serg</dc:creator>
  <cp:lastModifiedBy>пга</cp:lastModifiedBy>
  <cp:revision>18</cp:revision>
  <dcterms:created xsi:type="dcterms:W3CDTF">2017-02-26T15:46:27Z</dcterms:created>
  <dcterms:modified xsi:type="dcterms:W3CDTF">2021-04-23T07:11:06Z</dcterms:modified>
</cp:coreProperties>
</file>